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39"/>
  </p:notesMasterIdLst>
  <p:sldIdLst>
    <p:sldId id="256" r:id="rId2"/>
    <p:sldId id="293" r:id="rId3"/>
    <p:sldId id="340" r:id="rId4"/>
    <p:sldId id="351" r:id="rId5"/>
    <p:sldId id="350" r:id="rId6"/>
    <p:sldId id="297" r:id="rId7"/>
    <p:sldId id="349" r:id="rId8"/>
    <p:sldId id="294" r:id="rId9"/>
    <p:sldId id="327" r:id="rId10"/>
    <p:sldId id="337" r:id="rId11"/>
    <p:sldId id="354" r:id="rId12"/>
    <p:sldId id="264" r:id="rId13"/>
    <p:sldId id="300" r:id="rId14"/>
    <p:sldId id="299" r:id="rId15"/>
    <p:sldId id="302" r:id="rId16"/>
    <p:sldId id="303" r:id="rId17"/>
    <p:sldId id="352" r:id="rId18"/>
    <p:sldId id="304" r:id="rId19"/>
    <p:sldId id="334" r:id="rId20"/>
    <p:sldId id="306" r:id="rId21"/>
    <p:sldId id="342" r:id="rId22"/>
    <p:sldId id="347" r:id="rId23"/>
    <p:sldId id="278" r:id="rId24"/>
    <p:sldId id="329" r:id="rId25"/>
    <p:sldId id="333" r:id="rId26"/>
    <p:sldId id="332" r:id="rId27"/>
    <p:sldId id="291" r:id="rId28"/>
    <p:sldId id="289" r:id="rId29"/>
    <p:sldId id="331" r:id="rId30"/>
    <p:sldId id="355" r:id="rId31"/>
    <p:sldId id="353" r:id="rId32"/>
    <p:sldId id="343" r:id="rId33"/>
    <p:sldId id="301" r:id="rId34"/>
    <p:sldId id="263" r:id="rId35"/>
    <p:sldId id="262" r:id="rId36"/>
    <p:sldId id="261" r:id="rId37"/>
    <p:sldId id="260"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241" autoAdjust="0"/>
  </p:normalViewPr>
  <p:slideViewPr>
    <p:cSldViewPr>
      <p:cViewPr>
        <p:scale>
          <a:sx n="80" d="100"/>
          <a:sy n="80" d="100"/>
        </p:scale>
        <p:origin x="-2514" y="-81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BC0A3-A60C-44C2-B30C-A0AB9A3B7BF6}" type="doc">
      <dgm:prSet loTypeId="urn:microsoft.com/office/officeart/2005/8/layout/arrow4" loCatId="relationship" qsTypeId="urn:microsoft.com/office/officeart/2005/8/quickstyle/3d6" qsCatId="3D" csTypeId="urn:microsoft.com/office/officeart/2005/8/colors/accent1_2" csCatId="accent1" phldr="1"/>
      <dgm:spPr/>
      <dgm:t>
        <a:bodyPr/>
        <a:lstStyle/>
        <a:p>
          <a:endParaRPr lang="en-US"/>
        </a:p>
      </dgm:t>
    </dgm:pt>
    <dgm:pt modelId="{BC731D3B-4D08-4F03-B8FA-5A16949E82C2}">
      <dgm:prSet phldrT="[Text]" custT="1"/>
      <dgm:spPr/>
      <dgm:t>
        <a:bodyPr/>
        <a:lstStyle/>
        <a:p>
          <a:r>
            <a:rPr lang="en-US" sz="6000" dirty="0">
              <a:latin typeface="Segoe UI" panose="020B0502040204020203" pitchFamily="34" charset="0"/>
              <a:cs typeface="Segoe UI" panose="020B0502040204020203" pitchFamily="34" charset="0"/>
            </a:rPr>
            <a:t>1 second per exam</a:t>
          </a:r>
        </a:p>
      </dgm:t>
    </dgm:pt>
    <dgm:pt modelId="{048B2BD3-EBD4-4A33-8898-F8A1711787FF}" type="parTrans" cxnId="{CFC49B5B-F44D-4D27-A3C2-4983A4EB6ACD}">
      <dgm:prSet/>
      <dgm:spPr/>
      <dgm:t>
        <a:bodyPr/>
        <a:lstStyle/>
        <a:p>
          <a:endParaRPr lang="en-US"/>
        </a:p>
      </dgm:t>
    </dgm:pt>
    <dgm:pt modelId="{2567E769-22A8-48BE-9B4B-4153CE93ECFD}" type="sibTrans" cxnId="{CFC49B5B-F44D-4D27-A3C2-4983A4EB6ACD}">
      <dgm:prSet/>
      <dgm:spPr/>
      <dgm:t>
        <a:bodyPr/>
        <a:lstStyle/>
        <a:p>
          <a:endParaRPr lang="en-US"/>
        </a:p>
      </dgm:t>
    </dgm:pt>
    <dgm:pt modelId="{D3C17477-7A5E-4920-A797-8728E3980D1D}">
      <dgm:prSet phldrT="[Text]" custT="1"/>
      <dgm:spPr/>
      <dgm:t>
        <a:bodyPr/>
        <a:lstStyle/>
        <a:p>
          <a:r>
            <a:rPr lang="en-US" sz="6000" dirty="0">
              <a:latin typeface="Segoe UI" panose="020B0502040204020203" pitchFamily="34" charset="0"/>
              <a:cs typeface="Segoe UI" panose="020B0502040204020203" pitchFamily="34" charset="0"/>
            </a:rPr>
            <a:t>30 minutes per exam</a:t>
          </a:r>
        </a:p>
      </dgm:t>
    </dgm:pt>
    <dgm:pt modelId="{C890592C-873C-4824-AA3D-28B980C5D011}" type="parTrans" cxnId="{3ED3F3B3-6B28-43EE-91B3-3B08A196FB37}">
      <dgm:prSet/>
      <dgm:spPr/>
      <dgm:t>
        <a:bodyPr/>
        <a:lstStyle/>
        <a:p>
          <a:endParaRPr lang="en-US"/>
        </a:p>
      </dgm:t>
    </dgm:pt>
    <dgm:pt modelId="{AF22812C-3356-41F8-835B-652EEAE2EDE2}" type="sibTrans" cxnId="{3ED3F3B3-6B28-43EE-91B3-3B08A196FB37}">
      <dgm:prSet/>
      <dgm:spPr/>
      <dgm:t>
        <a:bodyPr/>
        <a:lstStyle/>
        <a:p>
          <a:endParaRPr lang="en-US"/>
        </a:p>
      </dgm:t>
    </dgm:pt>
    <dgm:pt modelId="{0C9E8739-E50B-44F9-ADAD-EF6DDF2DB717}" type="pres">
      <dgm:prSet presAssocID="{F8BBC0A3-A60C-44C2-B30C-A0AB9A3B7BF6}" presName="compositeShape" presStyleCnt="0">
        <dgm:presLayoutVars>
          <dgm:chMax val="2"/>
          <dgm:dir/>
          <dgm:resizeHandles val="exact"/>
        </dgm:presLayoutVars>
      </dgm:prSet>
      <dgm:spPr/>
      <dgm:t>
        <a:bodyPr/>
        <a:lstStyle/>
        <a:p>
          <a:endParaRPr lang="en-US"/>
        </a:p>
      </dgm:t>
    </dgm:pt>
    <dgm:pt modelId="{97BC8DE2-1A11-4C4E-9273-7B812C8275D4}" type="pres">
      <dgm:prSet presAssocID="{BC731D3B-4D08-4F03-B8FA-5A16949E82C2}" presName="upArrow" presStyleLbl="node1" presStyleIdx="0" presStyleCnt="2"/>
      <dgm:spPr>
        <a:solidFill>
          <a:srgbClr val="00B050"/>
        </a:solidFill>
      </dgm:spPr>
    </dgm:pt>
    <dgm:pt modelId="{1B6E1B4D-D68B-4D07-8CB5-641E6169D062}" type="pres">
      <dgm:prSet presAssocID="{BC731D3B-4D08-4F03-B8FA-5A16949E82C2}" presName="upArrowText" presStyleLbl="revTx" presStyleIdx="0" presStyleCnt="2">
        <dgm:presLayoutVars>
          <dgm:chMax val="0"/>
          <dgm:bulletEnabled val="1"/>
        </dgm:presLayoutVars>
      </dgm:prSet>
      <dgm:spPr/>
      <dgm:t>
        <a:bodyPr/>
        <a:lstStyle/>
        <a:p>
          <a:endParaRPr lang="en-US"/>
        </a:p>
      </dgm:t>
    </dgm:pt>
    <dgm:pt modelId="{4F7727D8-156A-474A-A2D8-AA446F139400}" type="pres">
      <dgm:prSet presAssocID="{D3C17477-7A5E-4920-A797-8728E3980D1D}" presName="downArrow" presStyleLbl="node1" presStyleIdx="1" presStyleCnt="2"/>
      <dgm:spPr/>
    </dgm:pt>
    <dgm:pt modelId="{CB994F01-E3EC-44D3-9DEB-641F5362418B}" type="pres">
      <dgm:prSet presAssocID="{D3C17477-7A5E-4920-A797-8728E3980D1D}" presName="downArrowText" presStyleLbl="revTx" presStyleIdx="1" presStyleCnt="2">
        <dgm:presLayoutVars>
          <dgm:chMax val="0"/>
          <dgm:bulletEnabled val="1"/>
        </dgm:presLayoutVars>
      </dgm:prSet>
      <dgm:spPr/>
      <dgm:t>
        <a:bodyPr/>
        <a:lstStyle/>
        <a:p>
          <a:endParaRPr lang="en-US"/>
        </a:p>
      </dgm:t>
    </dgm:pt>
  </dgm:ptLst>
  <dgm:cxnLst>
    <dgm:cxn modelId="{0D64488F-6D98-4683-9A34-55176640B9A8}" type="presOf" srcId="{BC731D3B-4D08-4F03-B8FA-5A16949E82C2}" destId="{1B6E1B4D-D68B-4D07-8CB5-641E6169D062}" srcOrd="0" destOrd="0" presId="urn:microsoft.com/office/officeart/2005/8/layout/arrow4"/>
    <dgm:cxn modelId="{CFC49B5B-F44D-4D27-A3C2-4983A4EB6ACD}" srcId="{F8BBC0A3-A60C-44C2-B30C-A0AB9A3B7BF6}" destId="{BC731D3B-4D08-4F03-B8FA-5A16949E82C2}" srcOrd="0" destOrd="0" parTransId="{048B2BD3-EBD4-4A33-8898-F8A1711787FF}" sibTransId="{2567E769-22A8-48BE-9B4B-4153CE93ECFD}"/>
    <dgm:cxn modelId="{816A5D8E-2015-4091-9A19-9065FAB476FD}" type="presOf" srcId="{D3C17477-7A5E-4920-A797-8728E3980D1D}" destId="{CB994F01-E3EC-44D3-9DEB-641F5362418B}" srcOrd="0" destOrd="0" presId="urn:microsoft.com/office/officeart/2005/8/layout/arrow4"/>
    <dgm:cxn modelId="{EFE79C1E-135E-4A97-AC0B-D9141B3EA22F}" type="presOf" srcId="{F8BBC0A3-A60C-44C2-B30C-A0AB9A3B7BF6}" destId="{0C9E8739-E50B-44F9-ADAD-EF6DDF2DB717}" srcOrd="0" destOrd="0" presId="urn:microsoft.com/office/officeart/2005/8/layout/arrow4"/>
    <dgm:cxn modelId="{3ED3F3B3-6B28-43EE-91B3-3B08A196FB37}" srcId="{F8BBC0A3-A60C-44C2-B30C-A0AB9A3B7BF6}" destId="{D3C17477-7A5E-4920-A797-8728E3980D1D}" srcOrd="1" destOrd="0" parTransId="{C890592C-873C-4824-AA3D-28B980C5D011}" sibTransId="{AF22812C-3356-41F8-835B-652EEAE2EDE2}"/>
    <dgm:cxn modelId="{F8B05314-1166-4D51-A081-4425716AC441}" type="presParOf" srcId="{0C9E8739-E50B-44F9-ADAD-EF6DDF2DB717}" destId="{97BC8DE2-1A11-4C4E-9273-7B812C8275D4}" srcOrd="0" destOrd="0" presId="urn:microsoft.com/office/officeart/2005/8/layout/arrow4"/>
    <dgm:cxn modelId="{F4B38A00-13A2-490F-A6FF-16CA06A52984}" type="presParOf" srcId="{0C9E8739-E50B-44F9-ADAD-EF6DDF2DB717}" destId="{1B6E1B4D-D68B-4D07-8CB5-641E6169D062}" srcOrd="1" destOrd="0" presId="urn:microsoft.com/office/officeart/2005/8/layout/arrow4"/>
    <dgm:cxn modelId="{E6C7F616-8649-400C-A45C-2ED3A07B3253}" type="presParOf" srcId="{0C9E8739-E50B-44F9-ADAD-EF6DDF2DB717}" destId="{4F7727D8-156A-474A-A2D8-AA446F139400}" srcOrd="2" destOrd="0" presId="urn:microsoft.com/office/officeart/2005/8/layout/arrow4"/>
    <dgm:cxn modelId="{F66D980A-E968-4040-AC65-440415528A15}" type="presParOf" srcId="{0C9E8739-E50B-44F9-ADAD-EF6DDF2DB717}" destId="{CB994F01-E3EC-44D3-9DEB-641F5362418B}"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C8DE2-1A11-4C4E-9273-7B812C8275D4}">
      <dsp:nvSpPr>
        <dsp:cNvPr id="0" name=""/>
        <dsp:cNvSpPr/>
      </dsp:nvSpPr>
      <dsp:spPr>
        <a:xfrm>
          <a:off x="4526" y="0"/>
          <a:ext cx="2715768" cy="2340864"/>
        </a:xfrm>
        <a:prstGeom prst="upArrow">
          <a:avLst/>
        </a:prstGeom>
        <a:solidFill>
          <a:srgbClr val="00B050"/>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1B6E1B4D-D68B-4D07-8CB5-641E6169D062}">
      <dsp:nvSpPr>
        <dsp:cNvPr id="0" name=""/>
        <dsp:cNvSpPr/>
      </dsp:nvSpPr>
      <dsp:spPr>
        <a:xfrm>
          <a:off x="2801767" y="0"/>
          <a:ext cx="4608576" cy="2340864"/>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26720" tIns="0" rIns="426720" bIns="426720" numCol="1" spcCol="1270" anchor="ctr" anchorCtr="0">
          <a:noAutofit/>
        </a:bodyPr>
        <a:lstStyle/>
        <a:p>
          <a:pPr lvl="0" algn="l" defTabSz="2667000">
            <a:lnSpc>
              <a:spcPct val="90000"/>
            </a:lnSpc>
            <a:spcBef>
              <a:spcPct val="0"/>
            </a:spcBef>
            <a:spcAft>
              <a:spcPct val="35000"/>
            </a:spcAft>
          </a:pPr>
          <a:r>
            <a:rPr lang="en-US" sz="6000" kern="1200" dirty="0">
              <a:latin typeface="Segoe UI" panose="020B0502040204020203" pitchFamily="34" charset="0"/>
              <a:cs typeface="Segoe UI" panose="020B0502040204020203" pitchFamily="34" charset="0"/>
            </a:rPr>
            <a:t>1 second per exam</a:t>
          </a:r>
        </a:p>
      </dsp:txBody>
      <dsp:txXfrm>
        <a:off x="2801767" y="0"/>
        <a:ext cx="4608576" cy="2340864"/>
      </dsp:txXfrm>
    </dsp:sp>
    <dsp:sp modelId="{4F7727D8-156A-474A-A2D8-AA446F139400}">
      <dsp:nvSpPr>
        <dsp:cNvPr id="0" name=""/>
        <dsp:cNvSpPr/>
      </dsp:nvSpPr>
      <dsp:spPr>
        <a:xfrm>
          <a:off x="819256" y="2535936"/>
          <a:ext cx="2715768" cy="2340864"/>
        </a:xfrm>
        <a:prstGeom prst="downArrow">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sp>
    <dsp:sp modelId="{CB994F01-E3EC-44D3-9DEB-641F5362418B}">
      <dsp:nvSpPr>
        <dsp:cNvPr id="0" name=""/>
        <dsp:cNvSpPr/>
      </dsp:nvSpPr>
      <dsp:spPr>
        <a:xfrm>
          <a:off x="3616497" y="2535936"/>
          <a:ext cx="4608576" cy="2340864"/>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26720" tIns="0" rIns="426720" bIns="426720" numCol="1" spcCol="1270" anchor="ctr" anchorCtr="0">
          <a:noAutofit/>
        </a:bodyPr>
        <a:lstStyle/>
        <a:p>
          <a:pPr lvl="0" algn="l" defTabSz="2667000">
            <a:lnSpc>
              <a:spcPct val="90000"/>
            </a:lnSpc>
            <a:spcBef>
              <a:spcPct val="0"/>
            </a:spcBef>
            <a:spcAft>
              <a:spcPct val="35000"/>
            </a:spcAft>
          </a:pPr>
          <a:r>
            <a:rPr lang="en-US" sz="6000" kern="1200" dirty="0">
              <a:latin typeface="Segoe UI" panose="020B0502040204020203" pitchFamily="34" charset="0"/>
              <a:cs typeface="Segoe UI" panose="020B0502040204020203" pitchFamily="34" charset="0"/>
            </a:rPr>
            <a:t>30 minutes per exam</a:t>
          </a:r>
        </a:p>
      </dsp:txBody>
      <dsp:txXfrm>
        <a:off x="3616497" y="2535936"/>
        <a:ext cx="4608576" cy="234086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AA0BE9FB-FD4E-4945-9C84-8A20BD609EBE}" type="datetimeFigureOut">
              <a:rPr lang="en-US" smtClean="0"/>
              <a:pPr/>
              <a:t>3/31/2017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4476EB4-1B85-418F-93BD-27002F162751}" type="slidenum">
              <a:rPr lang="en-US" smtClean="0"/>
              <a:pPr/>
              <a:t>‹#›</a:t>
            </a:fld>
            <a:endParaRPr lang="en-US"/>
          </a:p>
        </p:txBody>
      </p:sp>
    </p:spTree>
    <p:extLst>
      <p:ext uri="{BB962C8B-B14F-4D97-AF65-F5344CB8AC3E}">
        <p14:creationId xmlns:p14="http://schemas.microsoft.com/office/powerpoint/2010/main" val="1309796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3A5F4ED-D817-4915-A730-2152EF78909A}" type="slidenum">
              <a:rPr lang="en-US" smtClean="0"/>
              <a:pPr/>
              <a:t>7</a:t>
            </a:fld>
            <a:endParaRPr lang="en-US"/>
          </a:p>
        </p:txBody>
      </p:sp>
    </p:spTree>
    <p:extLst>
      <p:ext uri="{BB962C8B-B14F-4D97-AF65-F5344CB8AC3E}">
        <p14:creationId xmlns:p14="http://schemas.microsoft.com/office/powerpoint/2010/main" val="217986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B30385-3DC4-4A5D-A408-ECCA77520F93}" type="slidenum">
              <a:rPr lang="en-US" smtClean="0"/>
              <a:pPr/>
              <a:t>11</a:t>
            </a:fld>
            <a:endParaRPr lang="en-US"/>
          </a:p>
        </p:txBody>
      </p:sp>
    </p:spTree>
    <p:extLst>
      <p:ext uri="{BB962C8B-B14F-4D97-AF65-F5344CB8AC3E}">
        <p14:creationId xmlns:p14="http://schemas.microsoft.com/office/powerpoint/2010/main" val="1881981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476EB4-1B85-418F-93BD-27002F162751}" type="slidenum">
              <a:rPr lang="en-US" smtClean="0"/>
              <a:pPr/>
              <a:t>23</a:t>
            </a:fld>
            <a:endParaRPr lang="en-US"/>
          </a:p>
        </p:txBody>
      </p:sp>
    </p:spTree>
    <p:extLst>
      <p:ext uri="{BB962C8B-B14F-4D97-AF65-F5344CB8AC3E}">
        <p14:creationId xmlns:p14="http://schemas.microsoft.com/office/powerpoint/2010/main" val="36522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Segoe UI" panose="020B0502040204020203" pitchFamily="34" charset="0"/>
                <a:cs typeface="Segoe UI" panose="020B0502040204020203"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fld id="{79C4D0C6-6938-4FD6-AFA4-03D2EDA7A8DD}" type="datetimeFigureOut">
              <a:rPr lang="en-US" smtClean="0"/>
              <a:pPr/>
              <a:t>3/31/2017</a:t>
            </a:fld>
            <a:endParaRPr lang="en-US"/>
          </a:p>
        </p:txBody>
      </p:sp>
      <p:sp>
        <p:nvSpPr>
          <p:cNvPr id="5" name="Footer Placeholder 4"/>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CE3471D2-CBFE-45B0-BCF8-A110C25C3288}"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C4D0C6-6938-4FD6-AFA4-03D2EDA7A8DD}"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471D2-CBFE-45B0-BCF8-A110C25C32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C4D0C6-6938-4FD6-AFA4-03D2EDA7A8DD}"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471D2-CBFE-45B0-BCF8-A110C25C32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sz="3200">
                <a:latin typeface="Segoe UI" panose="020B0502040204020203" pitchFamily="34" charset="0"/>
                <a:cs typeface="Segoe UI" panose="020B0502040204020203" pitchFamily="34" charset="0"/>
              </a:defRPr>
            </a:lvl1pPr>
            <a:lvl2pPr marL="457200" indent="-182880">
              <a:buFont typeface="Courier New" panose="02070309020205020404" pitchFamily="49" charset="0"/>
              <a:buChar char="o"/>
              <a:defRPr sz="2400">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24800" y="6096000"/>
            <a:ext cx="1067635" cy="64058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C4D0C6-6938-4FD6-AFA4-03D2EDA7A8DD}" type="datetimeFigureOut">
              <a:rPr lang="en-US" smtClean="0"/>
              <a:pPr/>
              <a:t>3/31/2017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3471D2-CBFE-45B0-BCF8-A110C25C3288}"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C4D0C6-6938-4FD6-AFA4-03D2EDA7A8DD}"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471D2-CBFE-45B0-BCF8-A110C25C32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C4D0C6-6938-4FD6-AFA4-03D2EDA7A8DD}" type="datetimeFigureOut">
              <a:rPr lang="en-US" smtClean="0"/>
              <a:pPr/>
              <a:t>3/31/2017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3471D2-CBFE-45B0-BCF8-A110C25C3288}"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C4D0C6-6938-4FD6-AFA4-03D2EDA7A8DD}" type="datetimeFigureOut">
              <a:rPr lang="en-US" smtClean="0"/>
              <a:pPr/>
              <a:t>3/31/2017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3471D2-CBFE-45B0-BCF8-A110C25C32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C4D0C6-6938-4FD6-AFA4-03D2EDA7A8DD}" type="datetimeFigureOut">
              <a:rPr lang="en-US" smtClean="0"/>
              <a:pPr/>
              <a:t>3/31/2017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3471D2-CBFE-45B0-BCF8-A110C25C32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4D0C6-6938-4FD6-AFA4-03D2EDA7A8DD}"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471D2-CBFE-45B0-BCF8-A110C25C3288}"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4D0C6-6938-4FD6-AFA4-03D2EDA7A8DD}" type="datetimeFigureOut">
              <a:rPr lang="en-US" smtClean="0"/>
              <a:pPr/>
              <a:t>3/31/2017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3471D2-CBFE-45B0-BCF8-A110C25C32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79C4D0C6-6938-4FD6-AFA4-03D2EDA7A8DD}" type="datetimeFigureOut">
              <a:rPr lang="en-US" smtClean="0"/>
              <a:pPr/>
              <a:t>3/31/2017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E3471D2-CBFE-45B0-BCF8-A110C25C32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14.jpe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848600" cy="1927225"/>
          </a:xfrm>
        </p:spPr>
        <p:txBody>
          <a:bodyPr>
            <a:normAutofit/>
          </a:bodyPr>
          <a:lstStyle/>
          <a:p>
            <a:r>
              <a:rPr lang="en-US" sz="4400" dirty="0" smtClean="0"/>
              <a:t>The unit modeler platform</a:t>
            </a:r>
            <a:endParaRPr lang="en-US"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6599" y="4191000"/>
            <a:ext cx="2666999" cy="1600200"/>
          </a:xfrm>
          <a:prstGeom prst="rect">
            <a:avLst/>
          </a:prstGeom>
        </p:spPr>
      </p:pic>
      <p:sp>
        <p:nvSpPr>
          <p:cNvPr id="5" name="TextBox 4"/>
          <p:cNvSpPr txBox="1"/>
          <p:nvPr/>
        </p:nvSpPr>
        <p:spPr>
          <a:xfrm>
            <a:off x="3286065" y="6611779"/>
            <a:ext cx="2657534" cy="215444"/>
          </a:xfrm>
          <a:prstGeom prst="rect">
            <a:avLst/>
          </a:prstGeom>
          <a:noFill/>
        </p:spPr>
        <p:txBody>
          <a:bodyPr wrap="square" rtlCol="0">
            <a:spAutoFit/>
          </a:bodyPr>
          <a:lstStyle/>
          <a:p>
            <a:pPr algn="ctr"/>
            <a:r>
              <a:rPr lang="en-US" sz="800" dirty="0">
                <a:solidFill>
                  <a:schemeClr val="tx1">
                    <a:lumMod val="75000"/>
                    <a:lumOff val="25000"/>
                  </a:schemeClr>
                </a:solidFill>
                <a:latin typeface="Segoe UI" panose="020B0502040204020203" pitchFamily="34" charset="0"/>
                <a:cs typeface="Segoe UI" panose="020B0502040204020203" pitchFamily="34" charset="0"/>
              </a:rPr>
              <a:t>Copyright © Ke Labs, Inc. 2017</a:t>
            </a:r>
          </a:p>
        </p:txBody>
      </p:sp>
      <p:sp>
        <p:nvSpPr>
          <p:cNvPr id="3" name="TextBox 2"/>
          <p:cNvSpPr txBox="1"/>
          <p:nvPr/>
        </p:nvSpPr>
        <p:spPr>
          <a:xfrm>
            <a:off x="609600" y="3593068"/>
            <a:ext cx="8077200" cy="769441"/>
          </a:xfrm>
          <a:prstGeom prst="rect">
            <a:avLst/>
          </a:prstGeom>
          <a:noFill/>
        </p:spPr>
        <p:txBody>
          <a:bodyPr wrap="square" rtlCol="0">
            <a:spAutoFit/>
          </a:bodyPr>
          <a:lstStyle/>
          <a:p>
            <a:r>
              <a:rPr lang="en-US" sz="2200" i="1" dirty="0" smtClean="0">
                <a:latin typeface="Segoe UI" panose="020B0502040204020203" pitchFamily="34" charset="0"/>
                <a:cs typeface="Segoe UI" panose="020B0502040204020203" pitchFamily="34" charset="0"/>
              </a:rPr>
              <a:t>A new paradigm for intelligent computing</a:t>
            </a:r>
          </a:p>
          <a:p>
            <a:endParaRPr lang="en-US" sz="2200" i="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980238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Unit Modeler Platform</a:t>
            </a:r>
            <a:br>
              <a:rPr lang="en-US" dirty="0" smtClean="0"/>
            </a:br>
            <a:r>
              <a:rPr lang="en-US" sz="3100" dirty="0" smtClean="0"/>
              <a:t>A </a:t>
            </a:r>
            <a:r>
              <a:rPr lang="en-US" sz="3100" dirty="0"/>
              <a:t>System of Interconnected Components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15897023"/>
              </p:ext>
            </p:extLst>
          </p:nvPr>
        </p:nvGraphicFramePr>
        <p:xfrm>
          <a:off x="1524000" y="1752600"/>
          <a:ext cx="6096000" cy="4126205"/>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275723234"/>
                    </a:ext>
                  </a:extLst>
                </a:gridCol>
                <a:gridCol w="3048000">
                  <a:extLst>
                    <a:ext uri="{9D8B030D-6E8A-4147-A177-3AD203B41FA5}">
                      <a16:colId xmlns="" xmlns:a16="http://schemas.microsoft.com/office/drawing/2014/main" val="3643093777"/>
                    </a:ext>
                  </a:extLst>
                </a:gridCol>
              </a:tblGrid>
              <a:tr h="271493">
                <a:tc>
                  <a:txBody>
                    <a:bodyPr/>
                    <a:lstStyle/>
                    <a:p>
                      <a:r>
                        <a:rPr lang="en-US" dirty="0"/>
                        <a:t>Technology Area</a:t>
                      </a:r>
                    </a:p>
                  </a:txBody>
                  <a:tcPr/>
                </a:tc>
                <a:tc>
                  <a:txBody>
                    <a:bodyPr/>
                    <a:lstStyle/>
                    <a:p>
                      <a:r>
                        <a:rPr lang="en-US" dirty="0"/>
                        <a:t>Unit Modeler Component</a:t>
                      </a:r>
                    </a:p>
                  </a:txBody>
                  <a:tcPr/>
                </a:tc>
                <a:extLst>
                  <a:ext uri="{0D108BD9-81ED-4DB2-BD59-A6C34878D82A}">
                    <a16:rowId xmlns="" xmlns:a16="http://schemas.microsoft.com/office/drawing/2014/main" val="3783351529"/>
                  </a:ext>
                </a:extLst>
              </a:tr>
              <a:tr h="468605">
                <a:tc>
                  <a:txBody>
                    <a:bodyPr/>
                    <a:lstStyle/>
                    <a:p>
                      <a:r>
                        <a:rPr lang="en-US" dirty="0" smtClean="0"/>
                        <a:t>Databases </a:t>
                      </a:r>
                      <a:endParaRPr lang="en-US" dirty="0"/>
                    </a:p>
                  </a:txBody>
                  <a:tcPr/>
                </a:tc>
                <a:tc>
                  <a:txBody>
                    <a:bodyPr/>
                    <a:lstStyle/>
                    <a:p>
                      <a:r>
                        <a:rPr lang="en-US" dirty="0"/>
                        <a:t>Query Builder, Database Manager</a:t>
                      </a:r>
                    </a:p>
                  </a:txBody>
                  <a:tcPr/>
                </a:tc>
                <a:extLst>
                  <a:ext uri="{0D108BD9-81ED-4DB2-BD59-A6C34878D82A}">
                    <a16:rowId xmlns="" xmlns:a16="http://schemas.microsoft.com/office/drawing/2014/main" val="515846136"/>
                  </a:ext>
                </a:extLst>
              </a:tr>
              <a:tr h="468605">
                <a:tc>
                  <a:txBody>
                    <a:bodyPr/>
                    <a:lstStyle/>
                    <a:p>
                      <a:r>
                        <a:rPr lang="en-US" dirty="0" smtClean="0"/>
                        <a:t>Analytics,</a:t>
                      </a:r>
                      <a:r>
                        <a:rPr lang="en-US" baseline="0" dirty="0" smtClean="0"/>
                        <a:t> </a:t>
                      </a:r>
                      <a:r>
                        <a:rPr lang="en-US" dirty="0" smtClean="0"/>
                        <a:t>Data </a:t>
                      </a:r>
                      <a:r>
                        <a:rPr lang="en-US" dirty="0"/>
                        <a:t>Visualization</a:t>
                      </a:r>
                    </a:p>
                  </a:txBody>
                  <a:tcPr/>
                </a:tc>
                <a:tc>
                  <a:txBody>
                    <a:bodyPr/>
                    <a:lstStyle/>
                    <a:p>
                      <a:r>
                        <a:rPr lang="en-US" dirty="0"/>
                        <a:t>Data Analyzer, Visual Workbench</a:t>
                      </a:r>
                    </a:p>
                  </a:txBody>
                  <a:tcPr/>
                </a:tc>
                <a:extLst>
                  <a:ext uri="{0D108BD9-81ED-4DB2-BD59-A6C34878D82A}">
                    <a16:rowId xmlns="" xmlns:a16="http://schemas.microsoft.com/office/drawing/2014/main" val="650451623"/>
                  </a:ext>
                </a:extLst>
              </a:tr>
              <a:tr h="271493">
                <a:tc>
                  <a:txBody>
                    <a:bodyPr/>
                    <a:lstStyle/>
                    <a:p>
                      <a:r>
                        <a:rPr lang="en-US" dirty="0"/>
                        <a:t>Reports</a:t>
                      </a:r>
                    </a:p>
                  </a:txBody>
                  <a:tcPr/>
                </a:tc>
                <a:tc>
                  <a:txBody>
                    <a:bodyPr/>
                    <a:lstStyle/>
                    <a:p>
                      <a:r>
                        <a:rPr lang="en-US" dirty="0"/>
                        <a:t>Report Builder</a:t>
                      </a:r>
                    </a:p>
                  </a:txBody>
                  <a:tcPr/>
                </a:tc>
                <a:extLst>
                  <a:ext uri="{0D108BD9-81ED-4DB2-BD59-A6C34878D82A}">
                    <a16:rowId xmlns="" xmlns:a16="http://schemas.microsoft.com/office/drawing/2014/main" val="778289729"/>
                  </a:ext>
                </a:extLst>
              </a:tr>
              <a:tr h="468605">
                <a:tc>
                  <a:txBody>
                    <a:bodyPr/>
                    <a:lstStyle/>
                    <a:p>
                      <a:r>
                        <a:rPr lang="en-US" dirty="0"/>
                        <a:t>Application Building</a:t>
                      </a:r>
                    </a:p>
                  </a:txBody>
                  <a:tcPr/>
                </a:tc>
                <a:tc>
                  <a:txBody>
                    <a:bodyPr/>
                    <a:lstStyle/>
                    <a:p>
                      <a:r>
                        <a:rPr lang="en-US" dirty="0"/>
                        <a:t>Information Unit Model, ISDE</a:t>
                      </a:r>
                    </a:p>
                  </a:txBody>
                  <a:tcPr/>
                </a:tc>
                <a:extLst>
                  <a:ext uri="{0D108BD9-81ED-4DB2-BD59-A6C34878D82A}">
                    <a16:rowId xmlns="" xmlns:a16="http://schemas.microsoft.com/office/drawing/2014/main" val="3061984907"/>
                  </a:ext>
                </a:extLst>
              </a:tr>
              <a:tr h="468605">
                <a:tc>
                  <a:txBody>
                    <a:bodyPr/>
                    <a:lstStyle/>
                    <a:p>
                      <a:r>
                        <a:rPr lang="en-US" dirty="0"/>
                        <a:t>Distribution of Material </a:t>
                      </a:r>
                    </a:p>
                  </a:txBody>
                  <a:tcPr/>
                </a:tc>
                <a:tc>
                  <a:txBody>
                    <a:bodyPr/>
                    <a:lstStyle/>
                    <a:p>
                      <a:r>
                        <a:rPr lang="en-US" dirty="0"/>
                        <a:t>Workspaces, Subscription Manager, Servers</a:t>
                      </a:r>
                    </a:p>
                  </a:txBody>
                  <a:tcPr/>
                </a:tc>
                <a:extLst>
                  <a:ext uri="{0D108BD9-81ED-4DB2-BD59-A6C34878D82A}">
                    <a16:rowId xmlns="" xmlns:a16="http://schemas.microsoft.com/office/drawing/2014/main" val="2061859510"/>
                  </a:ext>
                </a:extLst>
              </a:tr>
              <a:tr h="468605">
                <a:tc>
                  <a:txBody>
                    <a:bodyPr/>
                    <a:lstStyle/>
                    <a:p>
                      <a:r>
                        <a:rPr lang="en-US" dirty="0"/>
                        <a:t>Collaboration / DevOps</a:t>
                      </a:r>
                    </a:p>
                  </a:txBody>
                  <a:tcPr/>
                </a:tc>
                <a:tc>
                  <a:txBody>
                    <a:bodyPr/>
                    <a:lstStyle/>
                    <a:p>
                      <a:r>
                        <a:rPr lang="en-US" dirty="0"/>
                        <a:t>Workspaces</a:t>
                      </a:r>
                    </a:p>
                  </a:txBody>
                  <a:tcPr/>
                </a:tc>
                <a:extLst>
                  <a:ext uri="{0D108BD9-81ED-4DB2-BD59-A6C34878D82A}">
                    <a16:rowId xmlns="" xmlns:a16="http://schemas.microsoft.com/office/drawing/2014/main" val="2190814272"/>
                  </a:ext>
                </a:extLst>
              </a:tr>
              <a:tr h="271493">
                <a:tc>
                  <a:txBody>
                    <a:bodyPr/>
                    <a:lstStyle/>
                    <a:p>
                      <a:r>
                        <a:rPr lang="en-US" dirty="0"/>
                        <a:t>Reuse / Components</a:t>
                      </a:r>
                    </a:p>
                  </a:txBody>
                  <a:tcPr/>
                </a:tc>
                <a:tc>
                  <a:txBody>
                    <a:bodyPr/>
                    <a:lstStyle/>
                    <a:p>
                      <a:r>
                        <a:rPr lang="en-US" dirty="0"/>
                        <a:t>The Information Unit Model</a:t>
                      </a:r>
                    </a:p>
                  </a:txBody>
                  <a:tcPr/>
                </a:tc>
                <a:extLst>
                  <a:ext uri="{0D108BD9-81ED-4DB2-BD59-A6C34878D82A}">
                    <a16:rowId xmlns="" xmlns:a16="http://schemas.microsoft.com/office/drawing/2014/main" val="2649533292"/>
                  </a:ext>
                </a:extLst>
              </a:tr>
            </a:tbl>
          </a:graphicData>
        </a:graphic>
      </p:graphicFrame>
      <p:sp>
        <p:nvSpPr>
          <p:cNvPr id="3" name="TextBox 2"/>
          <p:cNvSpPr txBox="1"/>
          <p:nvPr/>
        </p:nvSpPr>
        <p:spPr>
          <a:xfrm>
            <a:off x="2971800" y="6096000"/>
            <a:ext cx="4419600" cy="369332"/>
          </a:xfrm>
          <a:prstGeom prst="rect">
            <a:avLst/>
          </a:prstGeom>
          <a:noFill/>
        </p:spPr>
        <p:txBody>
          <a:bodyPr wrap="square" rtlCol="0">
            <a:spAutoFit/>
          </a:bodyPr>
          <a:lstStyle/>
          <a:p>
            <a:r>
              <a:rPr lang="en-US" dirty="0"/>
              <a:t>All based on a common platform</a:t>
            </a:r>
          </a:p>
        </p:txBody>
      </p:sp>
    </p:spTree>
    <p:extLst>
      <p:ext uri="{BB962C8B-B14F-4D97-AF65-F5344CB8AC3E}">
        <p14:creationId xmlns:p14="http://schemas.microsoft.com/office/powerpoint/2010/main" val="4488253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Continuum </a:t>
            </a:r>
          </a:p>
        </p:txBody>
      </p:sp>
      <p:grpSp>
        <p:nvGrpSpPr>
          <p:cNvPr id="6" name="Group 5"/>
          <p:cNvGrpSpPr/>
          <p:nvPr/>
        </p:nvGrpSpPr>
        <p:grpSpPr>
          <a:xfrm>
            <a:off x="1295400" y="1524000"/>
            <a:ext cx="5747934" cy="4297229"/>
            <a:chOff x="2289788" y="1573078"/>
            <a:chExt cx="6926702" cy="4683503"/>
          </a:xfrm>
        </p:grpSpPr>
        <p:grpSp>
          <p:nvGrpSpPr>
            <p:cNvPr id="38" name="Group 37"/>
            <p:cNvGrpSpPr/>
            <p:nvPr/>
          </p:nvGrpSpPr>
          <p:grpSpPr>
            <a:xfrm>
              <a:off x="4913651" y="5121635"/>
              <a:ext cx="4300198" cy="1134946"/>
              <a:chOff x="3956832" y="4683369"/>
              <a:chExt cx="3575538" cy="636557"/>
            </a:xfrm>
          </p:grpSpPr>
          <p:sp>
            <p:nvSpPr>
              <p:cNvPr id="40" name="Rectangle 39"/>
              <p:cNvSpPr/>
              <p:nvPr/>
            </p:nvSpPr>
            <p:spPr>
              <a:xfrm>
                <a:off x="4373001" y="4683369"/>
                <a:ext cx="3159369" cy="636556"/>
              </a:xfrm>
              <a:prstGeom prst="rect">
                <a:avLst/>
              </a:prstGeom>
              <a:solidFill>
                <a:srgbClr val="00B0F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sp>
            <p:nvSpPr>
              <p:cNvPr id="26" name="Rectangle 25"/>
              <p:cNvSpPr/>
              <p:nvPr/>
            </p:nvSpPr>
            <p:spPr>
              <a:xfrm>
                <a:off x="3956832" y="4683369"/>
                <a:ext cx="416169" cy="63655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grpSp>
        <p:grpSp>
          <p:nvGrpSpPr>
            <p:cNvPr id="3" name="Group 2"/>
            <p:cNvGrpSpPr/>
            <p:nvPr/>
          </p:nvGrpSpPr>
          <p:grpSpPr>
            <a:xfrm>
              <a:off x="4913651" y="3053165"/>
              <a:ext cx="4300198" cy="1025301"/>
              <a:chOff x="3956832" y="2321782"/>
              <a:chExt cx="3575538" cy="1171313"/>
            </a:xfrm>
          </p:grpSpPr>
          <p:sp>
            <p:nvSpPr>
              <p:cNvPr id="42" name="Rectangle 41"/>
              <p:cNvSpPr/>
              <p:nvPr/>
            </p:nvSpPr>
            <p:spPr>
              <a:xfrm>
                <a:off x="4373001" y="2321783"/>
                <a:ext cx="3159369" cy="1171312"/>
              </a:xfrm>
              <a:prstGeom prst="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sp>
            <p:nvSpPr>
              <p:cNvPr id="28" name="Rectangle 27"/>
              <p:cNvSpPr/>
              <p:nvPr/>
            </p:nvSpPr>
            <p:spPr>
              <a:xfrm>
                <a:off x="3956832" y="2321782"/>
                <a:ext cx="416169" cy="117131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grpSp>
        <p:grpSp>
          <p:nvGrpSpPr>
            <p:cNvPr id="29" name="Group 28"/>
            <p:cNvGrpSpPr/>
            <p:nvPr/>
          </p:nvGrpSpPr>
          <p:grpSpPr>
            <a:xfrm>
              <a:off x="4913651" y="4078469"/>
              <a:ext cx="4300198" cy="1049326"/>
              <a:chOff x="3956832" y="3500441"/>
              <a:chExt cx="3575538" cy="1175582"/>
            </a:xfrm>
          </p:grpSpPr>
          <p:sp>
            <p:nvSpPr>
              <p:cNvPr id="41" name="Rectangle 40"/>
              <p:cNvSpPr/>
              <p:nvPr/>
            </p:nvSpPr>
            <p:spPr>
              <a:xfrm>
                <a:off x="4373001" y="3500442"/>
                <a:ext cx="3159369" cy="1175581"/>
              </a:xfrm>
              <a:prstGeom prst="rect">
                <a:avLst/>
              </a:prstGeom>
              <a:solidFill>
                <a:srgbClr val="7030A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sp>
            <p:nvSpPr>
              <p:cNvPr id="27" name="Rectangle 26"/>
              <p:cNvSpPr/>
              <p:nvPr/>
            </p:nvSpPr>
            <p:spPr>
              <a:xfrm>
                <a:off x="3956832" y="3500441"/>
                <a:ext cx="416169" cy="11755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grpSp>
        <p:grpSp>
          <p:nvGrpSpPr>
            <p:cNvPr id="39" name="Group 38"/>
            <p:cNvGrpSpPr/>
            <p:nvPr/>
          </p:nvGrpSpPr>
          <p:grpSpPr>
            <a:xfrm>
              <a:off x="4659867" y="1573078"/>
              <a:ext cx="4556623" cy="1480089"/>
              <a:chOff x="3745816" y="1433730"/>
              <a:chExt cx="3788752" cy="891788"/>
            </a:xfrm>
          </p:grpSpPr>
          <p:sp>
            <p:nvSpPr>
              <p:cNvPr id="43" name="Rectangle 42"/>
              <p:cNvSpPr/>
              <p:nvPr/>
            </p:nvSpPr>
            <p:spPr>
              <a:xfrm>
                <a:off x="4373001" y="1794133"/>
                <a:ext cx="3161567" cy="531384"/>
              </a:xfrm>
              <a:prstGeom prst="rect">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sp>
            <p:nvSpPr>
              <p:cNvPr id="4" name="Arrow: Up 3"/>
              <p:cNvSpPr/>
              <p:nvPr/>
            </p:nvSpPr>
            <p:spPr>
              <a:xfrm>
                <a:off x="3745816" y="1433730"/>
                <a:ext cx="842894" cy="891788"/>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Segoe UI" pitchFamily="34" charset="0"/>
                  <a:cs typeface="Segoe UI" pitchFamily="34" charset="0"/>
                </a:endParaRPr>
              </a:p>
            </p:txBody>
          </p:sp>
        </p:grpSp>
        <p:sp>
          <p:nvSpPr>
            <p:cNvPr id="15" name="TextBox 14"/>
            <p:cNvSpPr txBox="1"/>
            <p:nvPr/>
          </p:nvSpPr>
          <p:spPr>
            <a:xfrm>
              <a:off x="5677114" y="5882700"/>
              <a:ext cx="1283010"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Workspaces</a:t>
              </a:r>
              <a:endParaRPr lang="en-US" sz="900" dirty="0">
                <a:latin typeface="Segoe UI" pitchFamily="34" charset="0"/>
                <a:cs typeface="Segoe UI" pitchFamily="34" charset="0"/>
              </a:endParaRPr>
            </a:p>
          </p:txBody>
        </p:sp>
        <p:sp>
          <p:nvSpPr>
            <p:cNvPr id="16" name="TextBox 15"/>
            <p:cNvSpPr txBox="1"/>
            <p:nvPr/>
          </p:nvSpPr>
          <p:spPr>
            <a:xfrm>
              <a:off x="5677114" y="5519635"/>
              <a:ext cx="2397764" cy="251575"/>
            </a:xfrm>
            <a:prstGeom prst="rect">
              <a:avLst/>
            </a:prstGeom>
            <a:noFill/>
          </p:spPr>
          <p:txBody>
            <a:bodyPr wrap="square" lIns="68574" tIns="34287" rIns="68574" bIns="34287" rtlCol="0">
              <a:spAutoFit/>
            </a:bodyPr>
            <a:lstStyle/>
            <a:p>
              <a:r>
                <a:rPr lang="en-US" sz="1050" dirty="0" smtClean="0">
                  <a:latin typeface="Segoe UI" pitchFamily="34" charset="0"/>
                  <a:cs typeface="Segoe UI" pitchFamily="34" charset="0"/>
                </a:rPr>
                <a:t>Run Existing Form</a:t>
              </a:r>
              <a:r>
                <a:rPr lang="en-US" sz="900" dirty="0" smtClean="0">
                  <a:latin typeface="Segoe UI" pitchFamily="34" charset="0"/>
                  <a:cs typeface="Segoe UI" pitchFamily="34" charset="0"/>
                </a:rPr>
                <a:t> </a:t>
              </a:r>
              <a:r>
                <a:rPr lang="en-US" sz="1050" dirty="0">
                  <a:latin typeface="Segoe UI" pitchFamily="34" charset="0"/>
                  <a:cs typeface="Segoe UI" pitchFamily="34" charset="0"/>
                </a:rPr>
                <a:t>Queries</a:t>
              </a:r>
              <a:endParaRPr lang="en-US" sz="900" dirty="0">
                <a:latin typeface="Segoe UI" pitchFamily="34" charset="0"/>
                <a:cs typeface="Segoe UI" pitchFamily="34" charset="0"/>
              </a:endParaRPr>
            </a:p>
          </p:txBody>
        </p:sp>
        <p:sp>
          <p:nvSpPr>
            <p:cNvPr id="17" name="TextBox 16"/>
            <p:cNvSpPr txBox="1"/>
            <p:nvPr/>
          </p:nvSpPr>
          <p:spPr>
            <a:xfrm>
              <a:off x="5677113" y="4127067"/>
              <a:ext cx="1445147"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Query Builder</a:t>
              </a:r>
            </a:p>
          </p:txBody>
        </p:sp>
        <p:sp>
          <p:nvSpPr>
            <p:cNvPr id="18" name="TextBox 17"/>
            <p:cNvSpPr txBox="1"/>
            <p:nvPr/>
          </p:nvSpPr>
          <p:spPr>
            <a:xfrm>
              <a:off x="5667949" y="3719822"/>
              <a:ext cx="2520198"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Visual Analytics Workbench</a:t>
              </a:r>
            </a:p>
          </p:txBody>
        </p:sp>
        <p:sp>
          <p:nvSpPr>
            <p:cNvPr id="19" name="TextBox 18"/>
            <p:cNvSpPr txBox="1"/>
            <p:nvPr/>
          </p:nvSpPr>
          <p:spPr>
            <a:xfrm>
              <a:off x="5674472" y="3421148"/>
              <a:ext cx="1790573"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Designing Reports</a:t>
              </a:r>
            </a:p>
          </p:txBody>
        </p:sp>
        <p:sp>
          <p:nvSpPr>
            <p:cNvPr id="20" name="TextBox 19"/>
            <p:cNvSpPr txBox="1"/>
            <p:nvPr/>
          </p:nvSpPr>
          <p:spPr>
            <a:xfrm>
              <a:off x="5677116" y="2657360"/>
              <a:ext cx="1767666"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Advanced Reports</a:t>
              </a:r>
            </a:p>
          </p:txBody>
        </p:sp>
        <p:sp>
          <p:nvSpPr>
            <p:cNvPr id="24" name="TextBox 23"/>
            <p:cNvSpPr txBox="1"/>
            <p:nvPr/>
          </p:nvSpPr>
          <p:spPr>
            <a:xfrm>
              <a:off x="5685128" y="3118921"/>
              <a:ext cx="3260397"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Analytic Operations and Algorithms</a:t>
              </a:r>
            </a:p>
          </p:txBody>
        </p:sp>
        <p:sp>
          <p:nvSpPr>
            <p:cNvPr id="31" name="TextBox 30"/>
            <p:cNvSpPr txBox="1"/>
            <p:nvPr/>
          </p:nvSpPr>
          <p:spPr>
            <a:xfrm>
              <a:off x="3438850" y="5502039"/>
              <a:ext cx="1283010" cy="276734"/>
            </a:xfrm>
            <a:prstGeom prst="rect">
              <a:avLst/>
            </a:prstGeom>
            <a:noFill/>
          </p:spPr>
          <p:txBody>
            <a:bodyPr wrap="square" lIns="68574" tIns="34287" rIns="68574" bIns="34287" rtlCol="0">
              <a:spAutoFit/>
            </a:bodyPr>
            <a:lstStyle/>
            <a:p>
              <a:pPr algn="ctr"/>
              <a:r>
                <a:rPr lang="en-US" sz="1200" i="1" dirty="0">
                  <a:latin typeface="Segoe UI" pitchFamily="34" charset="0"/>
                  <a:cs typeface="Segoe UI" pitchFamily="34" charset="0"/>
                </a:rPr>
                <a:t>Everyone</a:t>
              </a:r>
            </a:p>
          </p:txBody>
        </p:sp>
        <p:sp>
          <p:nvSpPr>
            <p:cNvPr id="33" name="TextBox 32"/>
            <p:cNvSpPr txBox="1"/>
            <p:nvPr/>
          </p:nvSpPr>
          <p:spPr>
            <a:xfrm>
              <a:off x="3190047" y="4395370"/>
              <a:ext cx="1469824" cy="377366"/>
            </a:xfrm>
            <a:prstGeom prst="rect">
              <a:avLst/>
            </a:prstGeom>
            <a:noFill/>
          </p:spPr>
          <p:txBody>
            <a:bodyPr wrap="square" lIns="68574" tIns="34287" rIns="68574" bIns="34287" rtlCol="0">
              <a:spAutoFit/>
            </a:bodyPr>
            <a:lstStyle/>
            <a:p>
              <a:pPr algn="ctr"/>
              <a:r>
                <a:rPr lang="en-US" sz="1200" i="1" dirty="0">
                  <a:latin typeface="Segoe UI" pitchFamily="34" charset="0"/>
                  <a:cs typeface="Segoe UI" pitchFamily="34" charset="0"/>
                </a:rPr>
                <a:t>Moderate</a:t>
              </a:r>
              <a:r>
                <a:rPr lang="en-US" dirty="0">
                  <a:latin typeface="Segoe UI" pitchFamily="34" charset="0"/>
                  <a:cs typeface="Segoe UI" pitchFamily="34" charset="0"/>
                </a:rPr>
                <a:t> </a:t>
              </a:r>
              <a:r>
                <a:rPr lang="en-US" sz="1200" i="1" dirty="0">
                  <a:latin typeface="Segoe UI" pitchFamily="34" charset="0"/>
                  <a:cs typeface="Segoe UI" pitchFamily="34" charset="0"/>
                </a:rPr>
                <a:t>User</a:t>
              </a:r>
            </a:p>
          </p:txBody>
        </p:sp>
        <p:sp>
          <p:nvSpPr>
            <p:cNvPr id="35" name="TextBox 34"/>
            <p:cNvSpPr txBox="1"/>
            <p:nvPr/>
          </p:nvSpPr>
          <p:spPr>
            <a:xfrm>
              <a:off x="3376856" y="3411042"/>
              <a:ext cx="1283010" cy="276734"/>
            </a:xfrm>
            <a:prstGeom prst="rect">
              <a:avLst/>
            </a:prstGeom>
            <a:noFill/>
          </p:spPr>
          <p:txBody>
            <a:bodyPr wrap="square" lIns="68574" tIns="34287" rIns="68574" bIns="34287" rtlCol="0">
              <a:spAutoFit/>
            </a:bodyPr>
            <a:lstStyle/>
            <a:p>
              <a:pPr algn="ctr"/>
              <a:r>
                <a:rPr lang="en-US" sz="1200" i="1" dirty="0">
                  <a:latin typeface="Segoe UI" pitchFamily="34" charset="0"/>
                  <a:cs typeface="Segoe UI" pitchFamily="34" charset="0"/>
                </a:rPr>
                <a:t>Power User</a:t>
              </a:r>
            </a:p>
          </p:txBody>
        </p:sp>
        <p:sp>
          <p:nvSpPr>
            <p:cNvPr id="37" name="TextBox 36"/>
            <p:cNvSpPr txBox="1"/>
            <p:nvPr/>
          </p:nvSpPr>
          <p:spPr>
            <a:xfrm>
              <a:off x="2289788" y="2365980"/>
              <a:ext cx="2370079" cy="377366"/>
            </a:xfrm>
            <a:prstGeom prst="rect">
              <a:avLst/>
            </a:prstGeom>
            <a:noFill/>
          </p:spPr>
          <p:txBody>
            <a:bodyPr wrap="square" lIns="68574" tIns="34287" rIns="68574" bIns="34287" rtlCol="0">
              <a:spAutoFit/>
            </a:bodyPr>
            <a:lstStyle/>
            <a:p>
              <a:pPr algn="ctr"/>
              <a:r>
                <a:rPr lang="en-US" sz="1200" i="1" dirty="0">
                  <a:latin typeface="Segoe UI" pitchFamily="34" charset="0"/>
                  <a:cs typeface="Segoe UI" pitchFamily="34" charset="0"/>
                </a:rPr>
                <a:t>Advanced</a:t>
              </a:r>
              <a:r>
                <a:rPr lang="en-US" i="1" dirty="0">
                  <a:latin typeface="Segoe UI" pitchFamily="34" charset="0"/>
                  <a:cs typeface="Segoe UI" pitchFamily="34" charset="0"/>
                </a:rPr>
                <a:t> </a:t>
              </a:r>
              <a:r>
                <a:rPr lang="en-US" sz="1200" i="1" dirty="0">
                  <a:latin typeface="Segoe UI" pitchFamily="34" charset="0"/>
                  <a:cs typeface="Segoe UI" pitchFamily="34" charset="0"/>
                </a:rPr>
                <a:t>User / Ke Labs</a:t>
              </a:r>
              <a:endParaRPr lang="en-US" i="1" dirty="0">
                <a:latin typeface="Segoe UI" pitchFamily="34" charset="0"/>
                <a:cs typeface="Segoe UI" pitchFamily="34" charset="0"/>
              </a:endParaRPr>
            </a:p>
          </p:txBody>
        </p:sp>
        <p:sp>
          <p:nvSpPr>
            <p:cNvPr id="44" name="TextBox 43"/>
            <p:cNvSpPr txBox="1"/>
            <p:nvPr/>
          </p:nvSpPr>
          <p:spPr>
            <a:xfrm>
              <a:off x="5677113" y="4738542"/>
              <a:ext cx="1434564"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Data Analyzer</a:t>
              </a:r>
            </a:p>
          </p:txBody>
        </p:sp>
        <p:sp>
          <p:nvSpPr>
            <p:cNvPr id="45" name="TextBox 44"/>
            <p:cNvSpPr txBox="1"/>
            <p:nvPr/>
          </p:nvSpPr>
          <p:spPr>
            <a:xfrm>
              <a:off x="5671647" y="4435414"/>
              <a:ext cx="1434564" cy="251575"/>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Graphs</a:t>
              </a:r>
              <a:endParaRPr lang="en-US" sz="900" dirty="0">
                <a:latin typeface="Segoe UI" pitchFamily="34" charset="0"/>
                <a:cs typeface="Segoe UI" pitchFamily="34" charset="0"/>
              </a:endParaRPr>
            </a:p>
          </p:txBody>
        </p:sp>
        <p:sp>
          <p:nvSpPr>
            <p:cNvPr id="46" name="TextBox 45"/>
            <p:cNvSpPr txBox="1"/>
            <p:nvPr/>
          </p:nvSpPr>
          <p:spPr>
            <a:xfrm>
              <a:off x="5667951" y="5167112"/>
              <a:ext cx="1776830" cy="251575"/>
            </a:xfrm>
            <a:prstGeom prst="rect">
              <a:avLst/>
            </a:prstGeom>
            <a:noFill/>
          </p:spPr>
          <p:txBody>
            <a:bodyPr wrap="square" lIns="68574" tIns="34287" rIns="68574" bIns="34287" rtlCol="0">
              <a:spAutoFit/>
            </a:bodyPr>
            <a:lstStyle/>
            <a:p>
              <a:r>
                <a:rPr lang="en-US" sz="1050" dirty="0" smtClean="0">
                  <a:latin typeface="Segoe UI" pitchFamily="34" charset="0"/>
                  <a:cs typeface="Segoe UI" pitchFamily="34" charset="0"/>
                </a:rPr>
                <a:t>Run Existing Reports</a:t>
              </a:r>
              <a:endParaRPr lang="en-US" sz="900" dirty="0">
                <a:latin typeface="Segoe UI" pitchFamily="34" charset="0"/>
                <a:cs typeface="Segoe UI" pitchFamily="34" charset="0"/>
              </a:endParaRPr>
            </a:p>
          </p:txBody>
        </p:sp>
      </p:grpSp>
      <p:sp>
        <p:nvSpPr>
          <p:cNvPr id="34" name="TextBox 33"/>
          <p:cNvSpPr txBox="1"/>
          <p:nvPr/>
        </p:nvSpPr>
        <p:spPr>
          <a:xfrm>
            <a:off x="4123096" y="2202075"/>
            <a:ext cx="2582504" cy="230826"/>
          </a:xfrm>
          <a:prstGeom prst="rect">
            <a:avLst/>
          </a:prstGeom>
          <a:noFill/>
        </p:spPr>
        <p:txBody>
          <a:bodyPr wrap="square" lIns="68574" tIns="34287" rIns="68574" bIns="34287" rtlCol="0">
            <a:spAutoFit/>
          </a:bodyPr>
          <a:lstStyle/>
          <a:p>
            <a:r>
              <a:rPr lang="en-US" sz="1050" dirty="0">
                <a:latin typeface="Segoe UI" pitchFamily="34" charset="0"/>
                <a:cs typeface="Segoe UI" pitchFamily="34" charset="0"/>
              </a:rPr>
              <a:t>Custom Operations / Modeling</a:t>
            </a:r>
          </a:p>
        </p:txBody>
      </p:sp>
    </p:spTree>
    <p:extLst>
      <p:ext uri="{BB962C8B-B14F-4D97-AF65-F5344CB8AC3E}">
        <p14:creationId xmlns:p14="http://schemas.microsoft.com/office/powerpoint/2010/main" val="11243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Center</a:t>
            </a:r>
          </a:p>
        </p:txBody>
      </p:sp>
      <p:sp>
        <p:nvSpPr>
          <p:cNvPr id="5" name="TextBox 4"/>
          <p:cNvSpPr txBox="1"/>
          <p:nvPr/>
        </p:nvSpPr>
        <p:spPr>
          <a:xfrm>
            <a:off x="5181600" y="2007037"/>
            <a:ext cx="3810000" cy="3631763"/>
          </a:xfrm>
          <a:prstGeom prst="rect">
            <a:avLst/>
          </a:prstGeom>
          <a:noFill/>
        </p:spPr>
        <p:txBody>
          <a:bodyPr wrap="square" rtlCol="0">
            <a:spAutoFit/>
          </a:bodyPr>
          <a:lstStyle/>
          <a:p>
            <a:r>
              <a:rPr lang="en-US" sz="2800" b="1" dirty="0">
                <a:latin typeface="Segoe UI" pitchFamily="34" charset="0"/>
                <a:cs typeface="Segoe UI" pitchFamily="34" charset="0"/>
              </a:rPr>
              <a:t>Toolkit to access, analyze and report on information within databases</a:t>
            </a:r>
          </a:p>
          <a:p>
            <a:endParaRPr lang="en-US" dirty="0">
              <a:latin typeface="Segoe UI" pitchFamily="34" charset="0"/>
              <a:cs typeface="Segoe UI" pitchFamily="34" charset="0"/>
            </a:endParaRPr>
          </a:p>
          <a:p>
            <a:pPr>
              <a:buFont typeface="Arial" pitchFamily="34" charset="0"/>
              <a:buChar char="•"/>
            </a:pPr>
            <a:r>
              <a:rPr lang="en-US" sz="2000" dirty="0">
                <a:latin typeface="Segoe UI" pitchFamily="34" charset="0"/>
                <a:cs typeface="Segoe UI" pitchFamily="34" charset="0"/>
              </a:rPr>
              <a:t> </a:t>
            </a:r>
            <a:r>
              <a:rPr lang="en-US" sz="2000" dirty="0" smtClean="0">
                <a:latin typeface="Segoe UI" pitchFamily="34" charset="0"/>
                <a:cs typeface="Segoe UI" pitchFamily="34" charset="0"/>
              </a:rPr>
              <a:t>Query Builder</a:t>
            </a:r>
            <a:endParaRPr lang="en-US" sz="2000" dirty="0">
              <a:latin typeface="Segoe UI" pitchFamily="34" charset="0"/>
              <a:cs typeface="Segoe UI" pitchFamily="34" charset="0"/>
            </a:endParaRPr>
          </a:p>
          <a:p>
            <a:pPr>
              <a:buFont typeface="Arial" pitchFamily="34" charset="0"/>
              <a:buChar char="•"/>
            </a:pPr>
            <a:r>
              <a:rPr lang="en-US" sz="2000" dirty="0">
                <a:latin typeface="Segoe UI" pitchFamily="34" charset="0"/>
                <a:cs typeface="Segoe UI" pitchFamily="34" charset="0"/>
              </a:rPr>
              <a:t> </a:t>
            </a:r>
            <a:r>
              <a:rPr lang="en-US" sz="2000" dirty="0" smtClean="0">
                <a:latin typeface="Segoe UI" pitchFamily="34" charset="0"/>
                <a:cs typeface="Segoe UI" pitchFamily="34" charset="0"/>
              </a:rPr>
              <a:t>Data Analyzer</a:t>
            </a:r>
            <a:endParaRPr lang="en-US" sz="2000" dirty="0">
              <a:latin typeface="Segoe UI" pitchFamily="34" charset="0"/>
              <a:cs typeface="Segoe UI" pitchFamily="34" charset="0"/>
            </a:endParaRPr>
          </a:p>
          <a:p>
            <a:pPr>
              <a:buFont typeface="Arial" pitchFamily="34" charset="0"/>
              <a:buChar char="•"/>
            </a:pPr>
            <a:r>
              <a:rPr lang="en-US" sz="2000" dirty="0">
                <a:latin typeface="Segoe UI" pitchFamily="34" charset="0"/>
                <a:cs typeface="Segoe UI" pitchFamily="34" charset="0"/>
              </a:rPr>
              <a:t> </a:t>
            </a:r>
            <a:r>
              <a:rPr lang="en-US" sz="2000" dirty="0" smtClean="0">
                <a:latin typeface="Segoe UI" pitchFamily="34" charset="0"/>
                <a:cs typeface="Segoe UI" pitchFamily="34" charset="0"/>
              </a:rPr>
              <a:t>Visual </a:t>
            </a:r>
            <a:r>
              <a:rPr lang="en-US" sz="2000" dirty="0">
                <a:latin typeface="Segoe UI" pitchFamily="34" charset="0"/>
                <a:cs typeface="Segoe UI" pitchFamily="34" charset="0"/>
              </a:rPr>
              <a:t>Analytics </a:t>
            </a:r>
            <a:r>
              <a:rPr lang="en-US" sz="2000" dirty="0" smtClean="0">
                <a:latin typeface="Segoe UI" pitchFamily="34" charset="0"/>
                <a:cs typeface="Segoe UI" pitchFamily="34" charset="0"/>
              </a:rPr>
              <a:t>Workbench</a:t>
            </a:r>
            <a:endParaRPr lang="en-US" sz="2000" dirty="0">
              <a:latin typeface="Segoe UI" pitchFamily="34" charset="0"/>
              <a:cs typeface="Segoe UI" pitchFamily="34" charset="0"/>
            </a:endParaRPr>
          </a:p>
          <a:p>
            <a:pPr>
              <a:buFont typeface="Arial" pitchFamily="34" charset="0"/>
              <a:buChar char="•"/>
            </a:pPr>
            <a:r>
              <a:rPr lang="en-US" sz="2000" dirty="0">
                <a:latin typeface="Segoe UI" pitchFamily="34" charset="0"/>
                <a:cs typeface="Segoe UI" pitchFamily="34" charset="0"/>
              </a:rPr>
              <a:t> </a:t>
            </a:r>
            <a:r>
              <a:rPr lang="en-US" sz="2000" dirty="0" smtClean="0">
                <a:latin typeface="Segoe UI" pitchFamily="34" charset="0"/>
                <a:cs typeface="Segoe UI" pitchFamily="34" charset="0"/>
              </a:rPr>
              <a:t>Report Creator</a:t>
            </a:r>
            <a:endParaRPr lang="en-US" sz="2000" dirty="0">
              <a:latin typeface="Segoe UI" pitchFamily="34" charset="0"/>
              <a:cs typeface="Segoe UI" pitchFamily="34" charset="0"/>
            </a:endParaRPr>
          </a:p>
          <a:p>
            <a:pPr>
              <a:buFont typeface="Arial" pitchFamily="34" charset="0"/>
              <a:buChar char="•"/>
            </a:pPr>
            <a:r>
              <a:rPr lang="en-US" sz="2000" dirty="0">
                <a:latin typeface="Segoe UI" pitchFamily="34" charset="0"/>
                <a:cs typeface="Segoe UI" pitchFamily="34" charset="0"/>
              </a:rPr>
              <a:t> </a:t>
            </a:r>
            <a:r>
              <a:rPr lang="en-US" sz="2000" dirty="0" smtClean="0">
                <a:latin typeface="Segoe UI" pitchFamily="34" charset="0"/>
                <a:cs typeface="Segoe UI" pitchFamily="34" charset="0"/>
              </a:rPr>
              <a:t>Library</a:t>
            </a:r>
            <a:endParaRPr lang="en-US" sz="2000" dirty="0">
              <a:latin typeface="Segoe UI" pitchFamily="34" charset="0"/>
              <a:cs typeface="Segoe UI" pitchFamily="34" charset="0"/>
            </a:endParaRPr>
          </a:p>
        </p:txBody>
      </p:sp>
      <p:pic>
        <p:nvPicPr>
          <p:cNvPr id="11" name="Content Placeholder 10"/>
          <p:cNvPicPr>
            <a:picLocks noGrp="1" noChangeAspect="1"/>
          </p:cNvPicPr>
          <p:nvPr>
            <p:ph idx="1"/>
          </p:nvPr>
        </p:nvPicPr>
        <p:blipFill>
          <a:blip r:embed="rId2" cstate="print"/>
          <a:stretch>
            <a:fillRect/>
          </a:stretch>
        </p:blipFill>
        <p:spPr>
          <a:xfrm>
            <a:off x="304800" y="1676400"/>
            <a:ext cx="4501171" cy="4267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614905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Analyzer</a:t>
            </a:r>
          </a:p>
        </p:txBody>
      </p:sp>
      <p:pic>
        <p:nvPicPr>
          <p:cNvPr id="4" name="Content Placeholder 3"/>
          <p:cNvPicPr>
            <a:picLocks noGrp="1" noChangeAspect="1"/>
          </p:cNvPicPr>
          <p:nvPr>
            <p:ph idx="1"/>
          </p:nvPr>
        </p:nvPicPr>
        <p:blipFill>
          <a:blip r:embed="rId2" cstate="print"/>
          <a:stretch>
            <a:fillRect/>
          </a:stretch>
        </p:blipFill>
        <p:spPr>
          <a:xfrm>
            <a:off x="304800" y="1676400"/>
            <a:ext cx="5903465" cy="39624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477000" y="1944231"/>
            <a:ext cx="2514600" cy="2246769"/>
          </a:xfrm>
          <a:prstGeom prst="rect">
            <a:avLst/>
          </a:prstGeom>
          <a:noFill/>
        </p:spPr>
        <p:txBody>
          <a:bodyPr wrap="square" rtlCol="0">
            <a:spAutoFit/>
          </a:bodyPr>
          <a:lstStyle/>
          <a:p>
            <a:r>
              <a:rPr lang="en-US" sz="2800" dirty="0">
                <a:latin typeface="Segoe UI" pitchFamily="34" charset="0"/>
                <a:cs typeface="Segoe UI" pitchFamily="34" charset="0"/>
              </a:rPr>
              <a:t>An application for analytics, data mining and data manipulation</a:t>
            </a:r>
          </a:p>
        </p:txBody>
      </p:sp>
    </p:spTree>
    <p:extLst>
      <p:ext uri="{BB962C8B-B14F-4D97-AF65-F5344CB8AC3E}">
        <p14:creationId xmlns:p14="http://schemas.microsoft.com/office/powerpoint/2010/main" val="3980552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Query Builder</a:t>
            </a: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524000"/>
            <a:ext cx="4438825" cy="388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stretch>
            <a:fillRect/>
          </a:stretch>
        </p:blipFill>
        <p:spPr>
          <a:xfrm>
            <a:off x="2971800" y="2667000"/>
            <a:ext cx="5878948" cy="3279318"/>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838200" y="6096000"/>
            <a:ext cx="6858000" cy="646331"/>
          </a:xfrm>
          <a:prstGeom prst="rect">
            <a:avLst/>
          </a:prstGeom>
          <a:noFill/>
        </p:spPr>
        <p:txBody>
          <a:bodyPr wrap="square" rtlCol="0">
            <a:spAutoFit/>
          </a:bodyPr>
          <a:lstStyle/>
          <a:p>
            <a:r>
              <a:rPr lang="en-US" sz="1200" dirty="0" smtClean="0"/>
              <a:t>A point and click tool for creating queries. No knowledge of SQL or database concepts is required.  Implements many of the advanced features of SQL, such as sub-queries, statistics, lists of constraint values, distinct </a:t>
            </a:r>
            <a:r>
              <a:rPr lang="en-US" sz="1200" dirty="0" smtClean="0"/>
              <a:t>queries, and more.</a:t>
            </a:r>
            <a:endParaRPr lang="en-US" sz="1200" dirty="0"/>
          </a:p>
        </p:txBody>
      </p:sp>
    </p:spTree>
    <p:extLst>
      <p:ext uri="{BB962C8B-B14F-4D97-AF65-F5344CB8AC3E}">
        <p14:creationId xmlns:p14="http://schemas.microsoft.com/office/powerpoint/2010/main" val="36366641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3657599" y="1447800"/>
            <a:ext cx="4495801" cy="4685110"/>
          </a:xfrm>
          <a:prstGeom prst="rect">
            <a:avLst/>
          </a:prstGeom>
          <a:ln>
            <a:noFill/>
          </a:ln>
          <a:effectLst>
            <a:outerShdw blurRad="292100" dist="139700" dir="2700000" algn="tl" rotWithShape="0">
              <a:srgbClr val="333333">
                <a:alpha val="65000"/>
              </a:srgbClr>
            </a:outerShdw>
          </a:effectLst>
        </p:spPr>
      </p:pic>
      <p:pic>
        <p:nvPicPr>
          <p:cNvPr id="5" name="Content Placeholder 10"/>
          <p:cNvPicPr>
            <a:picLocks noChangeAspect="1"/>
          </p:cNvPicPr>
          <p:nvPr/>
        </p:nvPicPr>
        <p:blipFill>
          <a:blip r:embed="rId3" cstate="print"/>
          <a:stretch>
            <a:fillRect/>
          </a:stretch>
        </p:blipFill>
        <p:spPr>
          <a:xfrm>
            <a:off x="4648200" y="2286000"/>
            <a:ext cx="1852790" cy="3695053"/>
          </a:xfrm>
          <a:prstGeom prst="rect">
            <a:avLst/>
          </a:prstGeom>
        </p:spPr>
      </p:pic>
      <p:cxnSp>
        <p:nvCxnSpPr>
          <p:cNvPr id="11" name="Straight Arrow Connector 10"/>
          <p:cNvCxnSpPr>
            <a:cxnSpLocks/>
          </p:cNvCxnSpPr>
          <p:nvPr/>
        </p:nvCxnSpPr>
        <p:spPr>
          <a:xfrm flipV="1">
            <a:off x="1600200" y="4724400"/>
            <a:ext cx="3429000" cy="457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Visual Analytics Workbench</a:t>
            </a:r>
          </a:p>
        </p:txBody>
      </p:sp>
      <p:pic>
        <p:nvPicPr>
          <p:cNvPr id="8" name="Picture 7"/>
          <p:cNvPicPr>
            <a:picLocks noChangeAspect="1"/>
          </p:cNvPicPr>
          <p:nvPr/>
        </p:nvPicPr>
        <p:blipFill>
          <a:blip r:embed="rId4" cstate="print"/>
          <a:stretch>
            <a:fillRect/>
          </a:stretch>
        </p:blipFill>
        <p:spPr>
          <a:xfrm>
            <a:off x="304800" y="4114800"/>
            <a:ext cx="2453544" cy="2057400"/>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a:cxnSpLocks/>
          </p:cNvCxnSpPr>
          <p:nvPr/>
        </p:nvCxnSpPr>
        <p:spPr>
          <a:xfrm>
            <a:off x="2895600" y="2209800"/>
            <a:ext cx="18288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524000"/>
            <a:ext cx="2438401" cy="2134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447800" y="2362200"/>
            <a:ext cx="914400" cy="461665"/>
          </a:xfrm>
          <a:prstGeom prst="rect">
            <a:avLst/>
          </a:prstGeom>
          <a:noFill/>
        </p:spPr>
        <p:txBody>
          <a:bodyPr wrap="square" rtlCol="0">
            <a:spAutoFit/>
          </a:bodyPr>
          <a:lstStyle/>
          <a:p>
            <a:pPr algn="ctr"/>
            <a:r>
              <a:rPr lang="en-US" sz="1200" b="1" dirty="0">
                <a:latin typeface="Segoe UI" pitchFamily="34" charset="0"/>
                <a:cs typeface="Segoe UI" pitchFamily="34" charset="0"/>
              </a:rPr>
              <a:t>Query Builder</a:t>
            </a:r>
          </a:p>
        </p:txBody>
      </p:sp>
      <p:sp>
        <p:nvSpPr>
          <p:cNvPr id="10" name="TextBox 9"/>
          <p:cNvSpPr txBox="1"/>
          <p:nvPr/>
        </p:nvSpPr>
        <p:spPr>
          <a:xfrm>
            <a:off x="1295400" y="4876800"/>
            <a:ext cx="1447800" cy="461665"/>
          </a:xfrm>
          <a:prstGeom prst="rect">
            <a:avLst/>
          </a:prstGeom>
          <a:noFill/>
        </p:spPr>
        <p:txBody>
          <a:bodyPr wrap="square" rtlCol="0">
            <a:spAutoFit/>
          </a:bodyPr>
          <a:lstStyle/>
          <a:p>
            <a:pPr algn="ctr"/>
            <a:r>
              <a:rPr lang="en-US" sz="1200" b="1" dirty="0">
                <a:latin typeface="Segoe UI" pitchFamily="34" charset="0"/>
                <a:cs typeface="Segoe UI" pitchFamily="34" charset="0"/>
              </a:rPr>
              <a:t>Simple Linear Regression Tool</a:t>
            </a:r>
          </a:p>
        </p:txBody>
      </p:sp>
      <p:sp>
        <p:nvSpPr>
          <p:cNvPr id="6" name="TextBox 5"/>
          <p:cNvSpPr txBox="1"/>
          <p:nvPr/>
        </p:nvSpPr>
        <p:spPr>
          <a:xfrm>
            <a:off x="533400" y="6248400"/>
            <a:ext cx="7239000" cy="461665"/>
          </a:xfrm>
          <a:prstGeom prst="rect">
            <a:avLst/>
          </a:prstGeom>
          <a:noFill/>
        </p:spPr>
        <p:txBody>
          <a:bodyPr wrap="square" rtlCol="0">
            <a:spAutoFit/>
          </a:bodyPr>
          <a:lstStyle/>
          <a:p>
            <a:r>
              <a:rPr lang="en-US" sz="1200" dirty="0" smtClean="0"/>
              <a:t>Build flow diagrams of unlimited complexity composed of queries, data manipulation operations, looping structures, natural language tools, math, statistics, data </a:t>
            </a:r>
            <a:r>
              <a:rPr lang="en-US" sz="1200" dirty="0" smtClean="0"/>
              <a:t>mining, and more.</a:t>
            </a:r>
            <a:endParaRPr lang="en-US" sz="1200" dirty="0"/>
          </a:p>
        </p:txBody>
      </p:sp>
    </p:spTree>
    <p:extLst>
      <p:ext uri="{BB962C8B-B14F-4D97-AF65-F5344CB8AC3E}">
        <p14:creationId xmlns:p14="http://schemas.microsoft.com/office/powerpoint/2010/main" val="4146944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511376" y="1524000"/>
            <a:ext cx="3451024" cy="4876800"/>
          </a:xfrm>
          <a:prstGeom prst="rect">
            <a:avLst/>
          </a:prstGeom>
        </p:spPr>
      </p:pic>
      <p:sp>
        <p:nvSpPr>
          <p:cNvPr id="2" name="Title 1"/>
          <p:cNvSpPr>
            <a:spLocks noGrp="1"/>
          </p:cNvSpPr>
          <p:nvPr>
            <p:ph type="title"/>
          </p:nvPr>
        </p:nvSpPr>
        <p:spPr/>
        <p:txBody>
          <a:bodyPr/>
          <a:lstStyle/>
          <a:p>
            <a:r>
              <a:rPr lang="en-US" dirty="0"/>
              <a:t>Reports</a:t>
            </a:r>
          </a:p>
        </p:txBody>
      </p:sp>
      <p:pic>
        <p:nvPicPr>
          <p:cNvPr id="5" name="Picture 4"/>
          <p:cNvPicPr>
            <a:picLocks noChangeAspect="1"/>
          </p:cNvPicPr>
          <p:nvPr/>
        </p:nvPicPr>
        <p:blipFill>
          <a:blip r:embed="rId3" cstate="print"/>
          <a:stretch>
            <a:fillRect/>
          </a:stretch>
        </p:blipFill>
        <p:spPr>
          <a:xfrm>
            <a:off x="4648200" y="838200"/>
            <a:ext cx="4114800" cy="5928671"/>
          </a:xfrm>
          <a:prstGeom prst="rect">
            <a:avLst/>
          </a:prstGeom>
        </p:spPr>
      </p:pic>
      <p:sp>
        <p:nvSpPr>
          <p:cNvPr id="6" name="Oval 5"/>
          <p:cNvSpPr/>
          <p:nvPr/>
        </p:nvSpPr>
        <p:spPr>
          <a:xfrm>
            <a:off x="1676400" y="2133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cxnSpLocks/>
            <a:stCxn id="6" idx="5"/>
          </p:cNvCxnSpPr>
          <p:nvPr/>
        </p:nvCxnSpPr>
        <p:spPr>
          <a:xfrm>
            <a:off x="1936563" y="2393763"/>
            <a:ext cx="2635437" cy="42563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944565" y="4167648"/>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cxnSpLocks/>
          </p:cNvCxnSpPr>
          <p:nvPr/>
        </p:nvCxnSpPr>
        <p:spPr>
          <a:xfrm>
            <a:off x="3249365" y="4329488"/>
            <a:ext cx="1627435" cy="677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3809705" y="1968126"/>
            <a:ext cx="914695" cy="8927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81000" y="6096000"/>
            <a:ext cx="4191000" cy="738664"/>
          </a:xfrm>
          <a:prstGeom prst="rect">
            <a:avLst/>
          </a:prstGeom>
          <a:noFill/>
        </p:spPr>
        <p:txBody>
          <a:bodyPr wrap="square" rtlCol="0">
            <a:spAutoFit/>
          </a:bodyPr>
          <a:lstStyle/>
          <a:p>
            <a:r>
              <a:rPr lang="en-US" sz="1400" dirty="0" smtClean="0"/>
              <a:t>Reports can display any pieces of a visual analytics algorithm.  Design is easy with a </a:t>
            </a:r>
            <a:r>
              <a:rPr lang="en-US" sz="1400" dirty="0" smtClean="0"/>
              <a:t>point-and-click </a:t>
            </a:r>
            <a:r>
              <a:rPr lang="en-US" sz="1400" dirty="0" smtClean="0"/>
              <a:t>Report </a:t>
            </a:r>
            <a:r>
              <a:rPr lang="en-US" sz="1400" dirty="0" smtClean="0"/>
              <a:t>Builder.</a:t>
            </a:r>
            <a:endParaRPr lang="en-US" sz="1400" dirty="0"/>
          </a:p>
        </p:txBody>
      </p:sp>
    </p:spTree>
    <p:extLst>
      <p:ext uri="{BB962C8B-B14F-4D97-AF65-F5344CB8AC3E}">
        <p14:creationId xmlns:p14="http://schemas.microsoft.com/office/powerpoint/2010/main" val="2207996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Workspaces</a:t>
            </a:r>
          </a:p>
        </p:txBody>
      </p:sp>
      <p:sp>
        <p:nvSpPr>
          <p:cNvPr id="3" name="Content Placeholder 2"/>
          <p:cNvSpPr>
            <a:spLocks noGrp="1"/>
          </p:cNvSpPr>
          <p:nvPr>
            <p:ph idx="1"/>
          </p:nvPr>
        </p:nvSpPr>
        <p:spPr>
          <a:xfrm>
            <a:off x="685800" y="3276600"/>
            <a:ext cx="8229600" cy="3886200"/>
          </a:xfrm>
        </p:spPr>
        <p:txBody>
          <a:bodyPr>
            <a:normAutofit/>
          </a:bodyPr>
          <a:lstStyle/>
          <a:p>
            <a:r>
              <a:rPr lang="en-US" sz="1800" dirty="0"/>
              <a:t>Private, Public</a:t>
            </a:r>
          </a:p>
          <a:p>
            <a:r>
              <a:rPr lang="en-US" sz="1800" dirty="0"/>
              <a:t>Owner</a:t>
            </a:r>
          </a:p>
          <a:p>
            <a:r>
              <a:rPr lang="en-US" sz="1800" dirty="0"/>
              <a:t>Members</a:t>
            </a:r>
          </a:p>
          <a:p>
            <a:r>
              <a:rPr lang="en-US" sz="1800" dirty="0"/>
              <a:t>Dependencies</a:t>
            </a:r>
          </a:p>
          <a:p>
            <a:r>
              <a:rPr lang="en-US" sz="1800" dirty="0"/>
              <a:t>File Storage</a:t>
            </a:r>
          </a:p>
          <a:p>
            <a:r>
              <a:rPr lang="en-US" sz="1800" dirty="0"/>
              <a:t>Project Management</a:t>
            </a:r>
          </a:p>
          <a:p>
            <a:r>
              <a:rPr lang="en-US" sz="1800" dirty="0"/>
              <a:t>Collaboration</a:t>
            </a:r>
          </a:p>
          <a:p>
            <a:r>
              <a:rPr lang="en-US" sz="1800" dirty="0"/>
              <a:t>Application Distribution</a:t>
            </a:r>
          </a:p>
        </p:txBody>
      </p:sp>
      <p:sp>
        <p:nvSpPr>
          <p:cNvPr id="5" name="TextBox 4"/>
          <p:cNvSpPr txBox="1"/>
          <p:nvPr/>
        </p:nvSpPr>
        <p:spPr>
          <a:xfrm>
            <a:off x="533400" y="1447800"/>
            <a:ext cx="3276600" cy="830997"/>
          </a:xfrm>
          <a:prstGeom prst="rect">
            <a:avLst/>
          </a:prstGeom>
          <a:noFill/>
        </p:spPr>
        <p:txBody>
          <a:bodyPr wrap="square" rtlCol="0">
            <a:spAutoFit/>
          </a:bodyPr>
          <a:lstStyle/>
          <a:p>
            <a:r>
              <a:rPr lang="en-US" sz="2400" dirty="0" smtClean="0"/>
              <a:t>Save and share all</a:t>
            </a:r>
          </a:p>
          <a:p>
            <a:r>
              <a:rPr lang="en-US" sz="2400" dirty="0" smtClean="0"/>
              <a:t>of your work</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457200"/>
            <a:ext cx="1423513" cy="854108"/>
          </a:xfrm>
          <a:prstGeom prst="rect">
            <a:avLst/>
          </a:prstGeom>
        </p:spPr>
      </p:pic>
      <p:grpSp>
        <p:nvGrpSpPr>
          <p:cNvPr id="7" name="Group 6"/>
          <p:cNvGrpSpPr/>
          <p:nvPr/>
        </p:nvGrpSpPr>
        <p:grpSpPr>
          <a:xfrm>
            <a:off x="7086600" y="4354323"/>
            <a:ext cx="1352415" cy="949407"/>
            <a:chOff x="4343400" y="3048000"/>
            <a:chExt cx="4095615" cy="2895600"/>
          </a:xfrm>
        </p:grpSpPr>
        <p:pic>
          <p:nvPicPr>
            <p:cNvPr id="4" name="Picture 1"/>
            <p:cNvPicPr>
              <a:picLocks noChangeAspect="1" noChangeArrowheads="1"/>
            </p:cNvPicPr>
            <p:nvPr/>
          </p:nvPicPr>
          <p:blipFill>
            <a:blip r:embed="rId3" cstate="print"/>
            <a:srcRect/>
            <a:stretch>
              <a:fillRect/>
            </a:stretch>
          </p:blipFill>
          <p:spPr bwMode="auto">
            <a:xfrm>
              <a:off x="4343400" y="3048000"/>
              <a:ext cx="4095615" cy="2895600"/>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rot="20635805">
              <a:off x="6833320" y="4534120"/>
              <a:ext cx="102329" cy="454795"/>
            </a:xfrm>
            <a:prstGeom prst="rect">
              <a:avLst/>
            </a:prstGeom>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7598" y="762000"/>
            <a:ext cx="2591071" cy="5412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707719" y="5410200"/>
            <a:ext cx="2362200" cy="415498"/>
          </a:xfrm>
          <a:prstGeom prst="rect">
            <a:avLst/>
          </a:prstGeom>
          <a:noFill/>
        </p:spPr>
        <p:txBody>
          <a:bodyPr wrap="square" rtlCol="0">
            <a:spAutoFit/>
          </a:bodyPr>
          <a:lstStyle/>
          <a:p>
            <a:r>
              <a:rPr lang="en-US" sz="1050" dirty="0"/>
              <a:t>Workspaces create an </a:t>
            </a:r>
            <a:r>
              <a:rPr lang="en-US" sz="1050" dirty="0" smtClean="0"/>
              <a:t>ecosystem </a:t>
            </a:r>
            <a:r>
              <a:rPr lang="en-US" sz="1050" dirty="0"/>
              <a:t>of interacting, </a:t>
            </a:r>
            <a:r>
              <a:rPr lang="en-US" sz="1050" dirty="0" smtClean="0"/>
              <a:t>actionable </a:t>
            </a:r>
            <a:r>
              <a:rPr lang="en-US" sz="1050" dirty="0"/>
              <a:t>knowledge</a:t>
            </a:r>
          </a:p>
        </p:txBody>
      </p:sp>
    </p:spTree>
    <p:extLst>
      <p:ext uri="{BB962C8B-B14F-4D97-AF65-F5344CB8AC3E}">
        <p14:creationId xmlns:p14="http://schemas.microsoft.com/office/powerpoint/2010/main" val="2051100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ChangeAspect="1"/>
          </p:cNvPicPr>
          <p:nvPr/>
        </p:nvPicPr>
        <p:blipFill>
          <a:blip r:embed="rId2" cstate="print"/>
          <a:stretch>
            <a:fillRect/>
          </a:stretch>
        </p:blipFill>
        <p:spPr>
          <a:xfrm>
            <a:off x="1497388" y="4029377"/>
            <a:ext cx="958278" cy="1911112"/>
          </a:xfrm>
          <a:prstGeom prst="rect">
            <a:avLst/>
          </a:prstGeom>
        </p:spPr>
      </p:pic>
      <p:sp>
        <p:nvSpPr>
          <p:cNvPr id="2" name="Title 1"/>
          <p:cNvSpPr>
            <a:spLocks noGrp="1"/>
          </p:cNvSpPr>
          <p:nvPr>
            <p:ph type="title"/>
          </p:nvPr>
        </p:nvSpPr>
        <p:spPr/>
        <p:txBody>
          <a:bodyPr/>
          <a:lstStyle/>
          <a:p>
            <a:r>
              <a:rPr lang="en-US" dirty="0"/>
              <a:t>Workspaces</a:t>
            </a:r>
          </a:p>
        </p:txBody>
      </p:sp>
      <p:sp>
        <p:nvSpPr>
          <p:cNvPr id="5" name="TextBox 4"/>
          <p:cNvSpPr txBox="1"/>
          <p:nvPr/>
        </p:nvSpPr>
        <p:spPr>
          <a:xfrm>
            <a:off x="533400" y="1447800"/>
            <a:ext cx="7315200" cy="461665"/>
          </a:xfrm>
          <a:prstGeom prst="rect">
            <a:avLst/>
          </a:prstGeom>
          <a:noFill/>
        </p:spPr>
        <p:txBody>
          <a:bodyPr wrap="square" rtlCol="0">
            <a:spAutoFit/>
          </a:bodyPr>
          <a:lstStyle/>
          <a:p>
            <a:r>
              <a:rPr lang="en-US" sz="2400" dirty="0">
                <a:latin typeface="Segoe UI" pitchFamily="34" charset="0"/>
                <a:cs typeface="Segoe UI" pitchFamily="34" charset="0"/>
              </a:rPr>
              <a:t>Everything created can be stored in a Workspace</a:t>
            </a:r>
          </a:p>
        </p:txBody>
      </p:sp>
      <p:pic>
        <p:nvPicPr>
          <p:cNvPr id="12" name="Content Placeholder 3"/>
          <p:cNvPicPr>
            <a:picLocks noChangeAspect="1"/>
          </p:cNvPicPr>
          <p:nvPr/>
        </p:nvPicPr>
        <p:blipFill>
          <a:blip r:embed="rId3" cstate="print"/>
          <a:stretch>
            <a:fillRect/>
          </a:stretch>
        </p:blipFill>
        <p:spPr>
          <a:xfrm>
            <a:off x="3330826" y="5680415"/>
            <a:ext cx="1649774" cy="1107326"/>
          </a:xfrm>
          <a:prstGeom prst="rect">
            <a:avLst/>
          </a:prstGeom>
        </p:spPr>
      </p:pic>
      <p:pic>
        <p:nvPicPr>
          <p:cNvPr id="9" name="Picture 8"/>
          <p:cNvPicPr>
            <a:picLocks noChangeAspect="1"/>
          </p:cNvPicPr>
          <p:nvPr/>
        </p:nvPicPr>
        <p:blipFill>
          <a:blip r:embed="rId4" cstate="print"/>
          <a:stretch>
            <a:fillRect/>
          </a:stretch>
        </p:blipFill>
        <p:spPr>
          <a:xfrm>
            <a:off x="6196641" y="2308022"/>
            <a:ext cx="1026830" cy="1479474"/>
          </a:xfrm>
          <a:prstGeom prst="rect">
            <a:avLst/>
          </a:prstGeom>
        </p:spPr>
      </p:pic>
      <p:cxnSp>
        <p:nvCxnSpPr>
          <p:cNvPr id="13" name="Straight Arrow Connector 12"/>
          <p:cNvCxnSpPr>
            <a:cxnSpLocks/>
          </p:cNvCxnSpPr>
          <p:nvPr/>
        </p:nvCxnSpPr>
        <p:spPr>
          <a:xfrm>
            <a:off x="2576486" y="3505200"/>
            <a:ext cx="480336" cy="247475"/>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5" cstate="print"/>
          <a:stretch>
            <a:fillRect/>
          </a:stretch>
        </p:blipFill>
        <p:spPr>
          <a:xfrm>
            <a:off x="1364443" y="2339755"/>
            <a:ext cx="1143461" cy="1061541"/>
          </a:xfrm>
          <a:prstGeom prst="rect">
            <a:avLst/>
          </a:prstGeom>
          <a:effectLst>
            <a:outerShdw blurRad="88900" dist="88900" dir="2700000" algn="ctr" rotWithShape="0">
              <a:srgbClr val="000000">
                <a:alpha val="54000"/>
              </a:srgbClr>
            </a:outerShdw>
          </a:effectLst>
        </p:spPr>
      </p:pic>
      <p:pic>
        <p:nvPicPr>
          <p:cNvPr id="3" name="Picture 2"/>
          <p:cNvPicPr>
            <a:picLocks noChangeAspect="1"/>
          </p:cNvPicPr>
          <p:nvPr/>
        </p:nvPicPr>
        <p:blipFill>
          <a:blip r:embed="rId6" cstate="print"/>
          <a:stretch>
            <a:fillRect/>
          </a:stretch>
        </p:blipFill>
        <p:spPr>
          <a:xfrm>
            <a:off x="3875207" y="1949788"/>
            <a:ext cx="631586" cy="1110144"/>
          </a:xfrm>
          <a:prstGeom prst="rect">
            <a:avLst/>
          </a:prstGeom>
        </p:spPr>
      </p:pic>
      <p:grpSp>
        <p:nvGrpSpPr>
          <p:cNvPr id="21" name="Group 20"/>
          <p:cNvGrpSpPr/>
          <p:nvPr/>
        </p:nvGrpSpPr>
        <p:grpSpPr>
          <a:xfrm>
            <a:off x="3208885" y="3322234"/>
            <a:ext cx="2125050" cy="2046589"/>
            <a:chOff x="3361350" y="3516011"/>
            <a:chExt cx="1744050" cy="1835351"/>
          </a:xfrm>
        </p:grpSpPr>
        <p:pic>
          <p:nvPicPr>
            <p:cNvPr id="19" name="Picture 18"/>
            <p:cNvPicPr>
              <a:picLocks noChangeAspect="1"/>
            </p:cNvPicPr>
            <p:nvPr/>
          </p:nvPicPr>
          <p:blipFill>
            <a:blip r:embed="rId7"/>
            <a:stretch>
              <a:fillRect/>
            </a:stretch>
          </p:blipFill>
          <p:spPr>
            <a:xfrm>
              <a:off x="3361350" y="3516011"/>
              <a:ext cx="1619250" cy="1485900"/>
            </a:xfrm>
            <a:prstGeom prst="rect">
              <a:avLst/>
            </a:prstGeom>
          </p:spPr>
        </p:pic>
        <p:sp>
          <p:nvSpPr>
            <p:cNvPr id="20" name="TextBox 19"/>
            <p:cNvSpPr txBox="1"/>
            <p:nvPr/>
          </p:nvSpPr>
          <p:spPr>
            <a:xfrm>
              <a:off x="3505200" y="4982030"/>
              <a:ext cx="1600200" cy="369332"/>
            </a:xfrm>
            <a:prstGeom prst="rect">
              <a:avLst/>
            </a:prstGeom>
            <a:noFill/>
          </p:spPr>
          <p:txBody>
            <a:bodyPr wrap="square" rtlCol="0">
              <a:spAutoFit/>
            </a:bodyPr>
            <a:lstStyle/>
            <a:p>
              <a:r>
                <a:rPr lang="en-US" b="1" dirty="0"/>
                <a:t>Workspace</a:t>
              </a:r>
            </a:p>
          </p:txBody>
        </p:sp>
      </p:grpSp>
      <p:cxnSp>
        <p:nvCxnSpPr>
          <p:cNvPr id="25" name="Straight Arrow Connector 24"/>
          <p:cNvCxnSpPr>
            <a:cxnSpLocks/>
          </p:cNvCxnSpPr>
          <p:nvPr/>
        </p:nvCxnSpPr>
        <p:spPr>
          <a:xfrm flipV="1">
            <a:off x="2432394" y="4380756"/>
            <a:ext cx="539406" cy="75518"/>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cxnSpLocks/>
          </p:cNvCxnSpPr>
          <p:nvPr/>
        </p:nvCxnSpPr>
        <p:spPr>
          <a:xfrm flipH="1" flipV="1">
            <a:off x="4049593" y="5368823"/>
            <a:ext cx="1" cy="19671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p:cNvCxnSpPr>
          <p:nvPr/>
        </p:nvCxnSpPr>
        <p:spPr>
          <a:xfrm flipH="1">
            <a:off x="5333936" y="3207358"/>
            <a:ext cx="762064" cy="29784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stCxn id="3" idx="2"/>
          </p:cNvCxnSpPr>
          <p:nvPr/>
        </p:nvCxnSpPr>
        <p:spPr>
          <a:xfrm>
            <a:off x="4191000" y="3059932"/>
            <a:ext cx="0" cy="1474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6" name="Picture 20" descr="Image result for database"/>
          <p:cNvPicPr>
            <a:picLocks noChangeAspect="1" noChangeArrowheads="1"/>
          </p:cNvPicPr>
          <p:nvPr/>
        </p:nvPicPr>
        <p:blipFill>
          <a:blip r:embed="rId8" cstate="print"/>
          <a:srcRect/>
          <a:stretch>
            <a:fillRect/>
          </a:stretch>
        </p:blipFill>
        <p:spPr bwMode="auto">
          <a:xfrm>
            <a:off x="6185066" y="4402664"/>
            <a:ext cx="966159" cy="966159"/>
          </a:xfrm>
          <a:prstGeom prst="rect">
            <a:avLst/>
          </a:prstGeom>
          <a:noFill/>
        </p:spPr>
      </p:pic>
      <p:cxnSp>
        <p:nvCxnSpPr>
          <p:cNvPr id="39" name="Straight Arrow Connector 38"/>
          <p:cNvCxnSpPr>
            <a:cxnSpLocks/>
          </p:cNvCxnSpPr>
          <p:nvPr/>
        </p:nvCxnSpPr>
        <p:spPr>
          <a:xfrm flipH="1" flipV="1">
            <a:off x="5378469" y="4476507"/>
            <a:ext cx="717531" cy="247893"/>
          </a:xfrm>
          <a:prstGeom prst="straightConnector1">
            <a:avLst/>
          </a:prstGeom>
          <a:ln>
            <a:solidFill>
              <a:schemeClr val="bg1">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989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Workspaces Browser</a:t>
            </a:r>
            <a:endParaRPr lang="en-US" dirty="0"/>
          </a:p>
        </p:txBody>
      </p:sp>
      <p:pic>
        <p:nvPicPr>
          <p:cNvPr id="4" name="Content Placeholder 3"/>
          <p:cNvPicPr>
            <a:picLocks noGrp="1" noChangeAspect="1"/>
          </p:cNvPicPr>
          <p:nvPr>
            <p:ph idx="1"/>
          </p:nvPr>
        </p:nvPicPr>
        <p:blipFill>
          <a:blip r:embed="rId2" cstate="print"/>
          <a:stretch>
            <a:fillRect/>
          </a:stretch>
        </p:blipFill>
        <p:spPr>
          <a:xfrm>
            <a:off x="1219200" y="1600200"/>
            <a:ext cx="6629400" cy="40520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33400" y="6019800"/>
            <a:ext cx="7467600" cy="646331"/>
          </a:xfrm>
          <a:prstGeom prst="rect">
            <a:avLst/>
          </a:prstGeom>
          <a:noFill/>
        </p:spPr>
        <p:txBody>
          <a:bodyPr wrap="square" rtlCol="0">
            <a:spAutoFit/>
          </a:bodyPr>
          <a:lstStyle/>
          <a:p>
            <a:r>
              <a:rPr lang="en-US" sz="1200" dirty="0" smtClean="0"/>
              <a:t>Workspaces that are designated as public will appear in the Workspace browser.  The areas on the left side can be customized for each site.  The Workspace Browser provides a mechanism to share resources amongst members of your organization.</a:t>
            </a:r>
            <a:endParaRPr lang="en-US" sz="1200" dirty="0"/>
          </a:p>
        </p:txBody>
      </p:sp>
    </p:spTree>
    <p:extLst>
      <p:ext uri="{BB962C8B-B14F-4D97-AF65-F5344CB8AC3E}">
        <p14:creationId xmlns:p14="http://schemas.microsoft.com/office/powerpoint/2010/main" val="2657934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5943600"/>
          </a:xfrm>
        </p:spPr>
        <p:txBody>
          <a:bodyPr anchor="ctr">
            <a:normAutofit/>
          </a:bodyPr>
          <a:lstStyle/>
          <a:p>
            <a:pPr marL="0" indent="0" algn="ctr">
              <a:buNone/>
            </a:pPr>
            <a:r>
              <a:rPr lang="en-US" sz="4400" dirty="0">
                <a:solidFill>
                  <a:schemeClr val="bg1"/>
                </a:solidFill>
              </a:rPr>
              <a:t>Introduction</a:t>
            </a:r>
          </a:p>
        </p:txBody>
      </p:sp>
    </p:spTree>
    <p:extLst>
      <p:ext uri="{BB962C8B-B14F-4D97-AF65-F5344CB8AC3E}">
        <p14:creationId xmlns:p14="http://schemas.microsoft.com/office/powerpoint/2010/main" val="27072690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 Modeler Desktop</a:t>
            </a:r>
          </a:p>
        </p:txBody>
      </p:sp>
      <p:sp>
        <p:nvSpPr>
          <p:cNvPr id="6" name="TextBox 5"/>
          <p:cNvSpPr txBox="1"/>
          <p:nvPr/>
        </p:nvSpPr>
        <p:spPr>
          <a:xfrm>
            <a:off x="609600" y="5769114"/>
            <a:ext cx="7239000" cy="707886"/>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The Desktop contains links to </a:t>
            </a:r>
            <a:r>
              <a:rPr lang="en-US" sz="2000" dirty="0" smtClean="0">
                <a:latin typeface="Segoe UI" panose="020B0502040204020203" pitchFamily="34" charset="0"/>
                <a:cs typeface="Segoe UI" panose="020B0502040204020203" pitchFamily="34" charset="0"/>
              </a:rPr>
              <a:t>all the workspaces to which you are a member</a:t>
            </a:r>
            <a:endParaRPr lang="en-US" sz="2000" dirty="0">
              <a:latin typeface="Segoe UI" panose="020B0502040204020203" pitchFamily="34" charset="0"/>
              <a:cs typeface="Segoe UI" panose="020B0502040204020203" pitchFamily="34" charset="0"/>
            </a:endParaRPr>
          </a:p>
        </p:txBody>
      </p:sp>
      <p:pic>
        <p:nvPicPr>
          <p:cNvPr id="16" name="Content Placeholder 15"/>
          <p:cNvPicPr>
            <a:picLocks noGrp="1" noChangeAspect="1"/>
          </p:cNvPicPr>
          <p:nvPr>
            <p:ph idx="1"/>
          </p:nvPr>
        </p:nvPicPr>
        <p:blipFill>
          <a:blip r:embed="rId2" cstate="print"/>
          <a:stretch>
            <a:fillRect/>
          </a:stretch>
        </p:blipFill>
        <p:spPr>
          <a:xfrm>
            <a:off x="1066800" y="1511559"/>
            <a:ext cx="6361474" cy="4032318"/>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1306" y="3582639"/>
            <a:ext cx="319698" cy="29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8227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5943600"/>
          </a:xfrm>
        </p:spPr>
        <p:txBody>
          <a:bodyPr anchor="ctr">
            <a:normAutofit/>
          </a:bodyPr>
          <a:lstStyle/>
          <a:p>
            <a:pPr marL="0" indent="0" algn="ctr">
              <a:buNone/>
            </a:pPr>
            <a:r>
              <a:rPr lang="en-US" sz="4400" dirty="0">
                <a:solidFill>
                  <a:schemeClr val="bg1"/>
                </a:solidFill>
              </a:rPr>
              <a:t>Use Case</a:t>
            </a:r>
          </a:p>
          <a:p>
            <a:pPr marL="0" indent="0" algn="ctr">
              <a:buNone/>
            </a:pPr>
            <a:r>
              <a:rPr lang="en-US" sz="4400" dirty="0" smtClean="0">
                <a:solidFill>
                  <a:schemeClr val="bg1"/>
                </a:solidFill>
              </a:rPr>
              <a:t>Predictive Modeling Tools</a:t>
            </a:r>
          </a:p>
          <a:p>
            <a:pPr marL="0" indent="0" algn="ctr">
              <a:buNone/>
            </a:pPr>
            <a:r>
              <a:rPr lang="en-US" sz="4400" dirty="0" smtClean="0">
                <a:solidFill>
                  <a:schemeClr val="bg1"/>
                </a:solidFill>
              </a:rPr>
              <a:t>For NCDR</a:t>
            </a:r>
          </a:p>
        </p:txBody>
      </p:sp>
    </p:spTree>
    <p:extLst>
      <p:ext uri="{BB962C8B-B14F-4D97-AF65-F5344CB8AC3E}">
        <p14:creationId xmlns:p14="http://schemas.microsoft.com/office/powerpoint/2010/main" val="3172251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840" y="1676400"/>
            <a:ext cx="5296082" cy="4719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50" y="609600"/>
            <a:ext cx="3484126" cy="499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Data </a:t>
            </a:r>
            <a:r>
              <a:rPr lang="en-US" dirty="0" smtClean="0"/>
              <a:t>Collection</a:t>
            </a:r>
            <a:br>
              <a:rPr lang="en-US" dirty="0" smtClean="0"/>
            </a:br>
            <a:r>
              <a:rPr lang="en-US" sz="2200" dirty="0" smtClean="0"/>
              <a:t>Bleeding Risk Assessment Toolkit</a:t>
            </a:r>
            <a:endParaRPr lang="en-US" sz="2200" dirty="0"/>
          </a:p>
        </p:txBody>
      </p:sp>
      <p:cxnSp>
        <p:nvCxnSpPr>
          <p:cNvPr id="7" name="Straight Arrow Connector 6"/>
          <p:cNvCxnSpPr/>
          <p:nvPr/>
        </p:nvCxnSpPr>
        <p:spPr>
          <a:xfrm flipV="1">
            <a:off x="3200400" y="1295400"/>
            <a:ext cx="2381250" cy="205740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0" y="6396038"/>
            <a:ext cx="7467600" cy="461665"/>
          </a:xfrm>
          <a:prstGeom prst="rect">
            <a:avLst/>
          </a:prstGeom>
          <a:noFill/>
        </p:spPr>
        <p:txBody>
          <a:bodyPr wrap="square" rtlCol="0">
            <a:spAutoFit/>
          </a:bodyPr>
          <a:lstStyle/>
          <a:p>
            <a:r>
              <a:rPr lang="en-US" sz="1200" dirty="0" smtClean="0"/>
              <a:t>The Bleeding Risk application queries the Synapse data (and Cerner in the future) and then normalizes the data into ACC’s desired format.  The normalization algorithm is shown on the next slide.</a:t>
            </a:r>
            <a:endParaRPr lang="en-US" sz="1200" dirty="0"/>
          </a:p>
        </p:txBody>
      </p:sp>
    </p:spTree>
    <p:extLst>
      <p:ext uri="{BB962C8B-B14F-4D97-AF65-F5344CB8AC3E}">
        <p14:creationId xmlns:p14="http://schemas.microsoft.com/office/powerpoint/2010/main" val="312395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stretch>
            <a:fillRect/>
          </a:stretch>
        </p:blipFill>
        <p:spPr>
          <a:xfrm>
            <a:off x="-457200" y="533400"/>
            <a:ext cx="12037709" cy="6172200"/>
          </a:xfrm>
          <a:prstGeom prst="rect">
            <a:avLst/>
          </a:prstGeom>
        </p:spPr>
      </p:pic>
      <p:sp>
        <p:nvSpPr>
          <p:cNvPr id="2" name="Title 1"/>
          <p:cNvSpPr>
            <a:spLocks noGrp="1"/>
          </p:cNvSpPr>
          <p:nvPr>
            <p:ph type="title"/>
          </p:nvPr>
        </p:nvSpPr>
        <p:spPr/>
        <p:txBody>
          <a:bodyPr/>
          <a:lstStyle/>
          <a:p>
            <a:r>
              <a:rPr lang="en-US" dirty="0"/>
              <a:t>Data Collection</a:t>
            </a:r>
          </a:p>
        </p:txBody>
      </p:sp>
      <p:sp>
        <p:nvSpPr>
          <p:cNvPr id="3" name="Rectangle 2"/>
          <p:cNvSpPr/>
          <p:nvPr/>
        </p:nvSpPr>
        <p:spPr>
          <a:xfrm>
            <a:off x="4830093" y="1600200"/>
            <a:ext cx="10668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239812" y="1526381"/>
            <a:ext cx="762000" cy="685800"/>
          </a:xfrm>
          <a:prstGeom prst="flowChartMagneticDisk">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Site</a:t>
            </a:r>
          </a:p>
          <a:p>
            <a:pPr algn="ctr"/>
            <a:r>
              <a:rPr lang="en-US" sz="1000" dirty="0"/>
              <a:t>Data</a:t>
            </a:r>
          </a:p>
        </p:txBody>
      </p:sp>
      <p:sp>
        <p:nvSpPr>
          <p:cNvPr id="7" name="Right Arrow Callout 5"/>
          <p:cNvSpPr/>
          <p:nvPr/>
        </p:nvSpPr>
        <p:spPr>
          <a:xfrm>
            <a:off x="1143000" y="1600200"/>
            <a:ext cx="1098254" cy="533400"/>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Map Site Data</a:t>
            </a:r>
          </a:p>
          <a:p>
            <a:pPr algn="ctr"/>
            <a:r>
              <a:rPr lang="en-US" sz="1000" dirty="0"/>
              <a:t>(manual)</a:t>
            </a:r>
          </a:p>
        </p:txBody>
      </p:sp>
      <p:sp>
        <p:nvSpPr>
          <p:cNvPr id="8" name="Right Arrow Callout 13"/>
          <p:cNvSpPr/>
          <p:nvPr/>
        </p:nvSpPr>
        <p:spPr>
          <a:xfrm>
            <a:off x="3324998" y="1622028"/>
            <a:ext cx="1004391" cy="533400"/>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Send to ACC</a:t>
            </a:r>
          </a:p>
        </p:txBody>
      </p:sp>
      <p:sp>
        <p:nvSpPr>
          <p:cNvPr id="9" name="Flowchart: Magnetic Disk 8"/>
          <p:cNvSpPr/>
          <p:nvPr/>
        </p:nvSpPr>
        <p:spPr>
          <a:xfrm>
            <a:off x="2348807" y="1535116"/>
            <a:ext cx="762000" cy="685800"/>
          </a:xfrm>
          <a:prstGeom prst="flowChartMagneticDisk">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Third Party SW </a:t>
            </a:r>
          </a:p>
        </p:txBody>
      </p:sp>
    </p:spTree>
    <p:extLst>
      <p:ext uri="{BB962C8B-B14F-4D97-AF65-F5344CB8AC3E}">
        <p14:creationId xmlns:p14="http://schemas.microsoft.com/office/powerpoint/2010/main" val="3229539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Savings for Record Processing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5527893"/>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79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t>
            </a:r>
            <a:r>
              <a:rPr lang="en-US" dirty="0"/>
              <a:t>Savings for Record Processing</a:t>
            </a:r>
          </a:p>
        </p:txBody>
      </p:sp>
      <p:sp>
        <p:nvSpPr>
          <p:cNvPr id="3" name="Content Placeholder 2"/>
          <p:cNvSpPr>
            <a:spLocks noGrp="1"/>
          </p:cNvSpPr>
          <p:nvPr>
            <p:ph idx="1"/>
          </p:nvPr>
        </p:nvSpPr>
        <p:spPr>
          <a:xfrm>
            <a:off x="457200" y="1600200"/>
            <a:ext cx="8534400" cy="4876800"/>
          </a:xfrm>
        </p:spPr>
        <p:txBody>
          <a:bodyPr/>
          <a:lstStyle/>
          <a:p>
            <a:pPr marL="0" indent="0">
              <a:buNone/>
            </a:pPr>
            <a:r>
              <a:rPr lang="en-US" b="1" dirty="0"/>
              <a:t>To process 1 study (traditional)</a:t>
            </a:r>
          </a:p>
          <a:p>
            <a:pPr marL="0" indent="0"/>
            <a:r>
              <a:rPr lang="en-US" sz="2800" dirty="0"/>
              <a:t> Development </a:t>
            </a:r>
            <a:r>
              <a:rPr lang="en-US" sz="2800" dirty="0"/>
              <a:t>=</a:t>
            </a:r>
            <a:r>
              <a:rPr lang="en-US" sz="2800" dirty="0" smtClean="0"/>
              <a:t> </a:t>
            </a:r>
            <a:r>
              <a:rPr lang="en-US" sz="2800" dirty="0"/>
              <a:t>3 days</a:t>
            </a:r>
          </a:p>
          <a:p>
            <a:pPr marL="0" indent="0"/>
            <a:r>
              <a:rPr lang="en-US" sz="2800" dirty="0"/>
              <a:t> 30 minutes x 1,000 exams </a:t>
            </a:r>
            <a:r>
              <a:rPr lang="en-US" sz="2800" dirty="0" smtClean="0"/>
              <a:t>= </a:t>
            </a:r>
            <a:r>
              <a:rPr lang="en-US" sz="2800" dirty="0"/>
              <a:t>93 days</a:t>
            </a:r>
          </a:p>
          <a:p>
            <a:pPr marL="0" indent="0"/>
            <a:r>
              <a:rPr lang="en-US" sz="2800" dirty="0"/>
              <a:t> 93 days x 8 hours x $50/hr = 10s of thousands!</a:t>
            </a:r>
          </a:p>
          <a:p>
            <a:pPr marL="0" indent="0"/>
            <a:endParaRPr lang="en-US" sz="2800" dirty="0"/>
          </a:p>
          <a:p>
            <a:pPr marL="0" indent="0">
              <a:buNone/>
            </a:pPr>
            <a:r>
              <a:rPr lang="en-US" b="1" dirty="0"/>
              <a:t>Modify and run algorithm anytime</a:t>
            </a:r>
          </a:p>
          <a:p>
            <a:pPr marL="0" indent="0"/>
            <a:r>
              <a:rPr lang="en-US" sz="2800" dirty="0"/>
              <a:t> Accommodates changes with ease</a:t>
            </a:r>
          </a:p>
          <a:p>
            <a:pPr marL="0" indent="0"/>
            <a:r>
              <a:rPr lang="en-US" sz="2800" dirty="0"/>
              <a:t> Processes in fraction of time</a:t>
            </a:r>
          </a:p>
        </p:txBody>
      </p:sp>
    </p:spTree>
    <p:extLst>
      <p:ext uri="{BB962C8B-B14F-4D97-AF65-F5344CB8AC3E}">
        <p14:creationId xmlns:p14="http://schemas.microsoft.com/office/powerpoint/2010/main" val="29786080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Reusable Components</a:t>
            </a:r>
          </a:p>
        </p:txBody>
      </p:sp>
      <p:pic>
        <p:nvPicPr>
          <p:cNvPr id="4" name="Content Placeholder 3"/>
          <p:cNvPicPr>
            <a:picLocks noGrp="1" noChangeAspect="1"/>
          </p:cNvPicPr>
          <p:nvPr>
            <p:ph idx="1"/>
          </p:nvPr>
        </p:nvPicPr>
        <p:blipFill>
          <a:blip r:embed="rId2" cstate="print"/>
          <a:stretch>
            <a:fillRect/>
          </a:stretch>
        </p:blipFill>
        <p:spPr>
          <a:xfrm>
            <a:off x="381000" y="1295400"/>
            <a:ext cx="4208347" cy="4876800"/>
          </a:xfrm>
          <a:prstGeom prst="rect">
            <a:avLst/>
          </a:prstGeom>
        </p:spPr>
      </p:pic>
      <p:sp>
        <p:nvSpPr>
          <p:cNvPr id="5" name="TextBox 4"/>
          <p:cNvSpPr txBox="1"/>
          <p:nvPr/>
        </p:nvSpPr>
        <p:spPr>
          <a:xfrm>
            <a:off x="457200" y="6248400"/>
            <a:ext cx="7620000" cy="369332"/>
          </a:xfrm>
          <a:prstGeom prst="rect">
            <a:avLst/>
          </a:prstGeom>
          <a:noFill/>
        </p:spPr>
        <p:txBody>
          <a:bodyPr wrap="square" rtlCol="0">
            <a:spAutoFit/>
          </a:bodyPr>
          <a:lstStyle/>
          <a:p>
            <a:pPr algn="ctr"/>
            <a:r>
              <a:rPr lang="en-US" dirty="0">
                <a:latin typeface="Segoe UI" pitchFamily="34" charset="0"/>
                <a:cs typeface="Segoe UI" pitchFamily="34" charset="0"/>
              </a:rPr>
              <a:t>Reusable components stored in library – new tools are faster to create</a:t>
            </a:r>
          </a:p>
        </p:txBody>
      </p:sp>
      <p:pic>
        <p:nvPicPr>
          <p:cNvPr id="6" name="Picture 5"/>
          <p:cNvPicPr>
            <a:picLocks noChangeAspect="1"/>
          </p:cNvPicPr>
          <p:nvPr/>
        </p:nvPicPr>
        <p:blipFill>
          <a:blip r:embed="rId3" cstate="print"/>
          <a:stretch>
            <a:fillRect/>
          </a:stretch>
        </p:blipFill>
        <p:spPr>
          <a:xfrm>
            <a:off x="6083920" y="533400"/>
            <a:ext cx="2438016" cy="5562600"/>
          </a:xfrm>
          <a:prstGeom prst="rect">
            <a:avLst/>
          </a:prstGeom>
        </p:spPr>
      </p:pic>
      <p:pic>
        <p:nvPicPr>
          <p:cNvPr id="7" name="Picture 6"/>
          <p:cNvPicPr>
            <a:picLocks noChangeAspect="1"/>
          </p:cNvPicPr>
          <p:nvPr/>
        </p:nvPicPr>
        <p:blipFill>
          <a:blip r:embed="rId4" cstate="print"/>
          <a:stretch>
            <a:fillRect/>
          </a:stretch>
        </p:blipFill>
        <p:spPr>
          <a:xfrm>
            <a:off x="4648200" y="2971800"/>
            <a:ext cx="2096787" cy="2143125"/>
          </a:xfrm>
          <a:prstGeom prst="rect">
            <a:avLst/>
          </a:prstGeom>
        </p:spPr>
      </p:pic>
    </p:spTree>
    <p:extLst>
      <p:ext uri="{BB962C8B-B14F-4D97-AF65-F5344CB8AC3E}">
        <p14:creationId xmlns:p14="http://schemas.microsoft.com/office/powerpoint/2010/main" val="8754626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Results</a:t>
            </a:r>
          </a:p>
        </p:txBody>
      </p:sp>
      <p:pic>
        <p:nvPicPr>
          <p:cNvPr id="4" name="Content Placeholder 3"/>
          <p:cNvPicPr>
            <a:picLocks noGrp="1" noChangeAspect="1"/>
          </p:cNvPicPr>
          <p:nvPr>
            <p:ph idx="1"/>
          </p:nvPr>
        </p:nvPicPr>
        <p:blipFill>
          <a:blip r:embed="rId2" cstate="print"/>
          <a:stretch>
            <a:fillRect/>
          </a:stretch>
        </p:blipFill>
        <p:spPr>
          <a:xfrm>
            <a:off x="0" y="1853625"/>
            <a:ext cx="3444986" cy="4419600"/>
          </a:xfrm>
          <a:prstGeom prst="rect">
            <a:avLst/>
          </a:prstGeom>
        </p:spPr>
      </p:pic>
      <p:sp>
        <p:nvSpPr>
          <p:cNvPr id="3" name="TextBox 2"/>
          <p:cNvSpPr txBox="1"/>
          <p:nvPr/>
        </p:nvSpPr>
        <p:spPr>
          <a:xfrm>
            <a:off x="1029614" y="6273225"/>
            <a:ext cx="6553200" cy="584775"/>
          </a:xfrm>
          <a:prstGeom prst="rect">
            <a:avLst/>
          </a:prstGeom>
          <a:noFill/>
        </p:spPr>
        <p:txBody>
          <a:bodyPr wrap="square" rtlCol="0">
            <a:spAutoFit/>
          </a:bodyPr>
          <a:lstStyle/>
          <a:p>
            <a:r>
              <a:rPr lang="en-US" sz="1600" dirty="0" smtClean="0"/>
              <a:t>The Unit Modeler has the ability to create, manage and write data to databases.  </a:t>
            </a:r>
            <a:endParaRPr lang="en-US" sz="1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672" y="1524000"/>
            <a:ext cx="5955169"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994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228600" y="1447800"/>
            <a:ext cx="5410200" cy="5176186"/>
          </a:xfrm>
          <a:prstGeom prst="rect">
            <a:avLst/>
          </a:prstGeom>
        </p:spPr>
      </p:pic>
      <p:sp>
        <p:nvSpPr>
          <p:cNvPr id="2" name="Title 1"/>
          <p:cNvSpPr>
            <a:spLocks noGrp="1"/>
          </p:cNvSpPr>
          <p:nvPr>
            <p:ph type="title"/>
          </p:nvPr>
        </p:nvSpPr>
        <p:spPr/>
        <p:txBody>
          <a:bodyPr/>
          <a:lstStyle/>
          <a:p>
            <a:r>
              <a:rPr lang="en-US" dirty="0"/>
              <a:t>Discovery</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4114800"/>
            <a:ext cx="3891401"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648200" y="838200"/>
            <a:ext cx="4114800" cy="923330"/>
          </a:xfrm>
          <a:prstGeom prst="rect">
            <a:avLst/>
          </a:prstGeom>
          <a:noFill/>
        </p:spPr>
        <p:txBody>
          <a:bodyPr wrap="square" rtlCol="0">
            <a:spAutoFit/>
          </a:bodyPr>
          <a:lstStyle/>
          <a:p>
            <a:r>
              <a:rPr lang="en-US" b="1" dirty="0">
                <a:latin typeface="Segoe UI" pitchFamily="34" charset="0"/>
                <a:cs typeface="Segoe UI" pitchFamily="34" charset="0"/>
              </a:rPr>
              <a:t>Automated Logistic Regression</a:t>
            </a:r>
          </a:p>
          <a:p>
            <a:r>
              <a:rPr lang="en-US" dirty="0">
                <a:latin typeface="Segoe UI" pitchFamily="34" charset="0"/>
                <a:cs typeface="Segoe UI" pitchFamily="34" charset="0"/>
              </a:rPr>
              <a:t>Find all factors </a:t>
            </a:r>
            <a:r>
              <a:rPr lang="en-US" dirty="0" smtClean="0">
                <a:latin typeface="Segoe UI" pitchFamily="34" charset="0"/>
                <a:cs typeface="Segoe UI" pitchFamily="34" charset="0"/>
              </a:rPr>
              <a:t>predictive </a:t>
            </a:r>
            <a:r>
              <a:rPr lang="en-US" dirty="0">
                <a:latin typeface="Segoe UI" pitchFamily="34" charset="0"/>
                <a:cs typeface="Segoe UI" pitchFamily="34" charset="0"/>
              </a:rPr>
              <a:t>of bleeding with p-Value &lt; .05</a:t>
            </a:r>
          </a:p>
        </p:txBody>
      </p:sp>
      <p:pic>
        <p:nvPicPr>
          <p:cNvPr id="3" name="Picture 2"/>
          <p:cNvPicPr>
            <a:picLocks noChangeAspect="1"/>
          </p:cNvPicPr>
          <p:nvPr/>
        </p:nvPicPr>
        <p:blipFill>
          <a:blip r:embed="rId4"/>
          <a:stretch>
            <a:fillRect/>
          </a:stretch>
        </p:blipFill>
        <p:spPr>
          <a:xfrm>
            <a:off x="4343400" y="2051862"/>
            <a:ext cx="4629150" cy="676405"/>
          </a:xfrm>
          <a:prstGeom prst="rect">
            <a:avLst/>
          </a:prstGeom>
        </p:spPr>
      </p:pic>
    </p:spTree>
    <p:extLst>
      <p:ext uri="{BB962C8B-B14F-4D97-AF65-F5344CB8AC3E}">
        <p14:creationId xmlns:p14="http://schemas.microsoft.com/office/powerpoint/2010/main" val="29772887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Application</a:t>
            </a:r>
          </a:p>
        </p:txBody>
      </p:sp>
      <p:pic>
        <p:nvPicPr>
          <p:cNvPr id="4" name="Content Placeholder 3"/>
          <p:cNvPicPr>
            <a:picLocks noGrp="1" noChangeAspect="1"/>
          </p:cNvPicPr>
          <p:nvPr>
            <p:ph idx="1"/>
          </p:nvPr>
        </p:nvPicPr>
        <p:blipFill>
          <a:blip r:embed="rId2" cstate="print"/>
          <a:stretch>
            <a:fillRect/>
          </a:stretch>
        </p:blipFill>
        <p:spPr>
          <a:xfrm>
            <a:off x="76200" y="1524000"/>
            <a:ext cx="4417998" cy="4495800"/>
          </a:xfrm>
          <a:prstGeom prst="rect">
            <a:avLst/>
          </a:prstGeom>
        </p:spPr>
      </p:pic>
      <p:pic>
        <p:nvPicPr>
          <p:cNvPr id="6" name="Picture 5"/>
          <p:cNvPicPr>
            <a:picLocks noChangeAspect="1"/>
          </p:cNvPicPr>
          <p:nvPr/>
        </p:nvPicPr>
        <p:blipFill>
          <a:blip r:embed="rId3" cstate="print"/>
          <a:stretch>
            <a:fillRect/>
          </a:stretch>
        </p:blipFill>
        <p:spPr>
          <a:xfrm>
            <a:off x="4648200" y="1398896"/>
            <a:ext cx="3910457" cy="3630304"/>
          </a:xfrm>
          <a:prstGeom prst="rect">
            <a:avLst/>
          </a:prstGeom>
          <a:effectLst>
            <a:outerShdw blurRad="292100" dist="139700" dir="2700000" algn="ctr" rotWithShape="0">
              <a:srgbClr val="000000">
                <a:alpha val="65000"/>
              </a:srgbClr>
            </a:outerShdw>
          </a:effectLst>
        </p:spPr>
      </p:pic>
      <p:sp>
        <p:nvSpPr>
          <p:cNvPr id="3" name="TextBox 2"/>
          <p:cNvSpPr txBox="1"/>
          <p:nvPr/>
        </p:nvSpPr>
        <p:spPr>
          <a:xfrm>
            <a:off x="152400" y="6019800"/>
            <a:ext cx="7620000" cy="738664"/>
          </a:xfrm>
          <a:prstGeom prst="rect">
            <a:avLst/>
          </a:prstGeom>
          <a:noFill/>
        </p:spPr>
        <p:txBody>
          <a:bodyPr wrap="square" rtlCol="0">
            <a:spAutoFit/>
          </a:bodyPr>
          <a:lstStyle/>
          <a:p>
            <a:r>
              <a:rPr lang="en-US" sz="1400" dirty="0" smtClean="0"/>
              <a:t>A simple application that makes use of a regression result.  The Hypertension tool was reused from a previous algorithm.  A more advanced version of this tool could be run on all scheduled patients with the results written to a database or sent directly to care givers.</a:t>
            </a:r>
            <a:endParaRPr lang="en-US" sz="14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073" y="3390900"/>
            <a:ext cx="3026124"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5232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5963"/>
            <a:ext cx="8229600" cy="4876800"/>
          </a:xfrm>
        </p:spPr>
        <p:txBody>
          <a:bodyPr/>
          <a:lstStyle/>
          <a:p>
            <a:pPr marL="0" indent="0">
              <a:buNone/>
            </a:pPr>
            <a:r>
              <a:rPr lang="en-US" dirty="0" smtClean="0"/>
              <a:t>Two Phases</a:t>
            </a:r>
          </a:p>
          <a:p>
            <a:r>
              <a:rPr lang="en-US" dirty="0" smtClean="0"/>
              <a:t>Data </a:t>
            </a:r>
            <a:r>
              <a:rPr lang="en-US" dirty="0"/>
              <a:t>generation</a:t>
            </a:r>
          </a:p>
          <a:p>
            <a:r>
              <a:rPr lang="en-US" dirty="0"/>
              <a:t>Data </a:t>
            </a:r>
            <a:r>
              <a:rPr lang="en-US" dirty="0" smtClean="0"/>
              <a:t>consumption</a:t>
            </a:r>
          </a:p>
          <a:p>
            <a:pPr marL="0" indent="0">
              <a:buNone/>
            </a:pPr>
            <a:endParaRPr lang="en-US" dirty="0"/>
          </a:p>
          <a:p>
            <a:pPr marL="0" indent="0">
              <a:buNone/>
            </a:pPr>
            <a:endParaRPr lang="en-US" dirty="0"/>
          </a:p>
          <a:p>
            <a:pPr marL="0" indent="0">
              <a:buNone/>
            </a:pPr>
            <a:endParaRPr lang="en-US" dirty="0"/>
          </a:p>
        </p:txBody>
      </p:sp>
      <p:pic>
        <p:nvPicPr>
          <p:cNvPr id="7" name="Picture 6"/>
          <p:cNvPicPr>
            <a:picLocks noChangeAspect="1"/>
          </p:cNvPicPr>
          <p:nvPr/>
        </p:nvPicPr>
        <p:blipFill>
          <a:blip r:embed="rId2" cstate="print"/>
          <a:stretch>
            <a:fillRect/>
          </a:stretch>
        </p:blipFill>
        <p:spPr>
          <a:xfrm>
            <a:off x="4700538" y="1905000"/>
            <a:ext cx="3203542" cy="3179857"/>
          </a:xfrm>
          <a:prstGeom prst="rect">
            <a:avLst/>
          </a:prstGeom>
        </p:spPr>
      </p:pic>
      <p:sp>
        <p:nvSpPr>
          <p:cNvPr id="2" name="Title 1"/>
          <p:cNvSpPr>
            <a:spLocks noGrp="1"/>
          </p:cNvSpPr>
          <p:nvPr>
            <p:ph type="title"/>
          </p:nvPr>
        </p:nvSpPr>
        <p:spPr/>
        <p:txBody>
          <a:bodyPr/>
          <a:lstStyle/>
          <a:p>
            <a:r>
              <a:rPr lang="en-US" dirty="0"/>
              <a:t>The Information </a:t>
            </a:r>
            <a:r>
              <a:rPr lang="en-US" dirty="0" smtClean="0"/>
              <a:t>Era</a:t>
            </a:r>
            <a:endParaRPr lang="en-US" dirty="0"/>
          </a:p>
        </p:txBody>
      </p:sp>
      <p:sp>
        <p:nvSpPr>
          <p:cNvPr id="8" name="TextBox 7"/>
          <p:cNvSpPr txBox="1"/>
          <p:nvPr/>
        </p:nvSpPr>
        <p:spPr>
          <a:xfrm>
            <a:off x="5105400" y="5181600"/>
            <a:ext cx="2593942" cy="307777"/>
          </a:xfrm>
          <a:prstGeom prst="rect">
            <a:avLst/>
          </a:prstGeom>
          <a:noFill/>
        </p:spPr>
        <p:txBody>
          <a:bodyPr wrap="square" rtlCol="0">
            <a:spAutoFit/>
          </a:bodyPr>
          <a:lstStyle/>
          <a:p>
            <a:pPr algn="ctr"/>
            <a:r>
              <a:rPr lang="en-US" sz="1400" i="1" dirty="0">
                <a:latin typeface="Segoe UI" pitchFamily="34" charset="0"/>
                <a:cs typeface="Segoe UI" pitchFamily="34" charset="0"/>
              </a:rPr>
              <a:t>Gartner Magic Quadrant</a:t>
            </a:r>
          </a:p>
        </p:txBody>
      </p:sp>
    </p:spTree>
    <p:extLst>
      <p:ext uri="{BB962C8B-B14F-4D97-AF65-F5344CB8AC3E}">
        <p14:creationId xmlns:p14="http://schemas.microsoft.com/office/powerpoint/2010/main" val="38626304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5943600"/>
          </a:xfrm>
        </p:spPr>
        <p:txBody>
          <a:bodyPr anchor="ctr">
            <a:normAutofit/>
          </a:bodyPr>
          <a:lstStyle/>
          <a:p>
            <a:pPr marL="0" indent="0" algn="ctr">
              <a:buNone/>
            </a:pPr>
            <a:r>
              <a:rPr lang="en-US" sz="4400" dirty="0">
                <a:solidFill>
                  <a:schemeClr val="bg1"/>
                </a:solidFill>
              </a:rPr>
              <a:t>Use Case</a:t>
            </a:r>
          </a:p>
          <a:p>
            <a:pPr marL="0" indent="0" algn="ctr">
              <a:buNone/>
            </a:pPr>
            <a:r>
              <a:rPr lang="en-US" sz="4400" dirty="0" smtClean="0">
                <a:solidFill>
                  <a:schemeClr val="bg1"/>
                </a:solidFill>
              </a:rPr>
              <a:t>Customized Research</a:t>
            </a:r>
          </a:p>
        </p:txBody>
      </p:sp>
    </p:spTree>
    <p:extLst>
      <p:ext uri="{BB962C8B-B14F-4D97-AF65-F5344CB8AC3E}">
        <p14:creationId xmlns:p14="http://schemas.microsoft.com/office/powerpoint/2010/main" val="530022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 Discovery</a:t>
            </a:r>
            <a:endParaRPr lang="en-US" dirty="0"/>
          </a:p>
        </p:txBody>
      </p:sp>
      <p:pic>
        <p:nvPicPr>
          <p:cNvPr id="9" name="Picture 8"/>
          <p:cNvPicPr>
            <a:picLocks noChangeAspect="1"/>
          </p:cNvPicPr>
          <p:nvPr/>
        </p:nvPicPr>
        <p:blipFill>
          <a:blip r:embed="rId2"/>
          <a:stretch>
            <a:fillRect/>
          </a:stretch>
        </p:blipFill>
        <p:spPr>
          <a:xfrm>
            <a:off x="304800" y="1295400"/>
            <a:ext cx="3015578" cy="51054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28599"/>
            <a:ext cx="4392895" cy="580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66800" y="6396335"/>
            <a:ext cx="6781800" cy="461665"/>
          </a:xfrm>
          <a:prstGeom prst="rect">
            <a:avLst/>
          </a:prstGeom>
          <a:noFill/>
        </p:spPr>
        <p:txBody>
          <a:bodyPr wrap="square" rtlCol="0">
            <a:spAutoFit/>
          </a:bodyPr>
          <a:lstStyle/>
          <a:p>
            <a:r>
              <a:rPr lang="en-US" sz="1200" dirty="0" smtClean="0"/>
              <a:t>Liver study report customized for IUH.  The available options save many hours of time and allow exploration of questions which might otherwise be impractical.</a:t>
            </a:r>
            <a:endParaRPr lang="en-US" sz="1200" dirty="0"/>
          </a:p>
        </p:txBody>
      </p:sp>
    </p:spTree>
    <p:extLst>
      <p:ext uri="{BB962C8B-B14F-4D97-AF65-F5344CB8AC3E}">
        <p14:creationId xmlns:p14="http://schemas.microsoft.com/office/powerpoint/2010/main" val="4258052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5943600"/>
          </a:xfrm>
        </p:spPr>
        <p:txBody>
          <a:bodyPr anchor="ctr">
            <a:normAutofit/>
          </a:bodyPr>
          <a:lstStyle/>
          <a:p>
            <a:pPr marL="0" indent="0" algn="ctr">
              <a:buNone/>
            </a:pPr>
            <a:r>
              <a:rPr lang="en-US" sz="4400" dirty="0">
                <a:solidFill>
                  <a:schemeClr val="bg1"/>
                </a:solidFill>
              </a:rPr>
              <a:t>Other Items</a:t>
            </a:r>
          </a:p>
        </p:txBody>
      </p:sp>
    </p:spTree>
    <p:extLst>
      <p:ext uri="{BB962C8B-B14F-4D97-AF65-F5344CB8AC3E}">
        <p14:creationId xmlns:p14="http://schemas.microsoft.com/office/powerpoint/2010/main" val="22788260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7"/>
          <p:cNvPicPr>
            <a:picLocks noGrp="1" noChangeAspect="1"/>
          </p:cNvPicPr>
          <p:nvPr>
            <p:ph idx="1"/>
          </p:nvPr>
        </p:nvPicPr>
        <p:blipFill>
          <a:blip r:embed="rId2" cstate="print"/>
          <a:stretch>
            <a:fillRect/>
          </a:stretch>
        </p:blipFill>
        <p:spPr>
          <a:xfrm>
            <a:off x="7184358" y="1760415"/>
            <a:ext cx="1652588" cy="1355970"/>
          </a:xfrm>
          <a:prstGeom prst="rect">
            <a:avLst/>
          </a:prstGeom>
        </p:spPr>
      </p:pic>
      <p:sp>
        <p:nvSpPr>
          <p:cNvPr id="2" name="Title 1"/>
          <p:cNvSpPr>
            <a:spLocks noGrp="1"/>
          </p:cNvSpPr>
          <p:nvPr>
            <p:ph type="title"/>
          </p:nvPr>
        </p:nvSpPr>
        <p:spPr/>
        <p:txBody>
          <a:bodyPr/>
          <a:lstStyle/>
          <a:p>
            <a:r>
              <a:rPr lang="en-US" dirty="0"/>
              <a:t>Graphs and Visualizations</a:t>
            </a:r>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3352800"/>
            <a:ext cx="2133600" cy="1491691"/>
          </a:xfrm>
          <a:prstGeom prst="rect">
            <a:avLst/>
          </a:prstGeom>
          <a:noFill/>
          <a:ln>
            <a:noFill/>
          </a:ln>
        </p:spPr>
      </p:pic>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3352800"/>
            <a:ext cx="1606346" cy="1522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65750" y="3416625"/>
            <a:ext cx="1516235" cy="14278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77214" y="3510158"/>
            <a:ext cx="1367099" cy="1176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686" y="4953000"/>
            <a:ext cx="1949216" cy="1731458"/>
          </a:xfrm>
          <a:prstGeom prst="roundRect">
            <a:avLst>
              <a:gd name="adj" fmla="val 8594"/>
            </a:avLst>
          </a:prstGeom>
          <a:solidFill>
            <a:srgbClr val="FFFFFF">
              <a:shade val="85000"/>
            </a:srgbClr>
          </a:solidFill>
          <a:ln>
            <a:noFill/>
          </a:ln>
          <a:effectLst/>
        </p:spPr>
      </p:pic>
      <p:pic>
        <p:nvPicPr>
          <p:cNvPr id="1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4200" y="4953000"/>
            <a:ext cx="2420193" cy="153457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7720" y="5181599"/>
            <a:ext cx="1402280" cy="1432243"/>
          </a:xfrm>
          <a:prstGeom prst="roundRect">
            <a:avLst>
              <a:gd name="adj" fmla="val 8594"/>
            </a:avLst>
          </a:prstGeom>
          <a:solidFill>
            <a:srgbClr val="FFFFFF">
              <a:shade val="85000"/>
            </a:srgbClr>
          </a:solidFill>
          <a:ln>
            <a:noFill/>
          </a:ln>
          <a:effectLst/>
        </p:spPr>
      </p:pic>
      <p:pic>
        <p:nvPicPr>
          <p:cNvPr id="3" name="Picture 2"/>
          <p:cNvPicPr>
            <a:picLocks noChangeAspect="1"/>
          </p:cNvPicPr>
          <p:nvPr/>
        </p:nvPicPr>
        <p:blipFill>
          <a:blip r:embed="rId10" cstate="print"/>
          <a:stretch>
            <a:fillRect/>
          </a:stretch>
        </p:blipFill>
        <p:spPr>
          <a:xfrm>
            <a:off x="609601" y="1524001"/>
            <a:ext cx="1944874" cy="1676400"/>
          </a:xfrm>
          <a:prstGeom prst="rect">
            <a:avLst/>
          </a:prstGeom>
        </p:spPr>
      </p:pic>
      <p:pic>
        <p:nvPicPr>
          <p:cNvPr id="7" name="Picture 6"/>
          <p:cNvPicPr>
            <a:picLocks noChangeAspect="1"/>
          </p:cNvPicPr>
          <p:nvPr/>
        </p:nvPicPr>
        <p:blipFill>
          <a:blip r:embed="rId11" cstate="print"/>
          <a:stretch>
            <a:fillRect/>
          </a:stretch>
        </p:blipFill>
        <p:spPr>
          <a:xfrm>
            <a:off x="2687826" y="1523999"/>
            <a:ext cx="2153122" cy="1592385"/>
          </a:xfrm>
          <a:prstGeom prst="rect">
            <a:avLst/>
          </a:prstGeom>
        </p:spPr>
      </p:pic>
      <p:pic>
        <p:nvPicPr>
          <p:cNvPr id="8" name="Picture 7"/>
          <p:cNvPicPr>
            <a:picLocks noChangeAspect="1"/>
          </p:cNvPicPr>
          <p:nvPr/>
        </p:nvPicPr>
        <p:blipFill>
          <a:blip r:embed="rId12" cstate="print"/>
          <a:stretch>
            <a:fillRect/>
          </a:stretch>
        </p:blipFill>
        <p:spPr>
          <a:xfrm>
            <a:off x="5257800" y="1380140"/>
            <a:ext cx="1520333" cy="1755294"/>
          </a:xfrm>
          <a:prstGeom prst="rect">
            <a:avLst/>
          </a:prstGeom>
        </p:spPr>
      </p:pic>
    </p:spTree>
    <p:extLst>
      <p:ext uri="{BB962C8B-B14F-4D97-AF65-F5344CB8AC3E}">
        <p14:creationId xmlns:p14="http://schemas.microsoft.com/office/powerpoint/2010/main" val="9577424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stretch>
            <a:fillRect/>
          </a:stretch>
        </p:blipFill>
        <p:spPr>
          <a:xfrm>
            <a:off x="457199" y="1676400"/>
            <a:ext cx="4829175" cy="3962400"/>
          </a:xfrm>
          <a:prstGeom prst="rect">
            <a:avLst/>
          </a:prstGeom>
        </p:spPr>
      </p:pic>
      <p:sp>
        <p:nvSpPr>
          <p:cNvPr id="2" name="Title 1"/>
          <p:cNvSpPr>
            <a:spLocks noGrp="1"/>
          </p:cNvSpPr>
          <p:nvPr>
            <p:ph type="title"/>
          </p:nvPr>
        </p:nvSpPr>
        <p:spPr/>
        <p:txBody>
          <a:bodyPr/>
          <a:lstStyle/>
          <a:p>
            <a:r>
              <a:rPr lang="en-US" dirty="0"/>
              <a:t>Merging Data</a:t>
            </a:r>
          </a:p>
        </p:txBody>
      </p:sp>
      <p:pic>
        <p:nvPicPr>
          <p:cNvPr id="5" name="Picture 4"/>
          <p:cNvPicPr>
            <a:picLocks noChangeAspect="1"/>
          </p:cNvPicPr>
          <p:nvPr/>
        </p:nvPicPr>
        <p:blipFill>
          <a:blip r:embed="rId3" cstate="print"/>
          <a:stretch>
            <a:fillRect/>
          </a:stretch>
        </p:blipFill>
        <p:spPr>
          <a:xfrm>
            <a:off x="4800600" y="3505200"/>
            <a:ext cx="2939545" cy="2233613"/>
          </a:xfrm>
          <a:prstGeom prst="rect">
            <a:avLst/>
          </a:prstGeom>
        </p:spPr>
      </p:pic>
      <p:pic>
        <p:nvPicPr>
          <p:cNvPr id="10" name="Picture 9"/>
          <p:cNvPicPr>
            <a:picLocks noChangeAspect="1"/>
          </p:cNvPicPr>
          <p:nvPr/>
        </p:nvPicPr>
        <p:blipFill>
          <a:blip r:embed="rId4" cstate="print"/>
          <a:stretch>
            <a:fillRect/>
          </a:stretch>
        </p:blipFill>
        <p:spPr>
          <a:xfrm>
            <a:off x="5791200" y="1752600"/>
            <a:ext cx="2541167" cy="1438275"/>
          </a:xfrm>
          <a:prstGeom prst="rect">
            <a:avLst/>
          </a:prstGeom>
        </p:spPr>
      </p:pic>
      <p:sp>
        <p:nvSpPr>
          <p:cNvPr id="11" name="TextBox 10"/>
          <p:cNvSpPr txBox="1"/>
          <p:nvPr/>
        </p:nvSpPr>
        <p:spPr>
          <a:xfrm>
            <a:off x="685800" y="5943600"/>
            <a:ext cx="6858000" cy="461665"/>
          </a:xfrm>
          <a:prstGeom prst="rect">
            <a:avLst/>
          </a:prstGeom>
          <a:noFill/>
        </p:spPr>
        <p:txBody>
          <a:bodyPr wrap="square" rtlCol="0">
            <a:spAutoFit/>
          </a:bodyPr>
          <a:lstStyle/>
          <a:p>
            <a:r>
              <a:rPr lang="en-US" sz="2400" dirty="0">
                <a:latin typeface="Segoe UI" pitchFamily="34" charset="0"/>
                <a:cs typeface="Segoe UI" pitchFamily="34" charset="0"/>
              </a:rPr>
              <a:t>Merging the results of separate operations</a:t>
            </a:r>
          </a:p>
        </p:txBody>
      </p:sp>
    </p:spTree>
    <p:extLst>
      <p:ext uri="{BB962C8B-B14F-4D97-AF65-F5344CB8AC3E}">
        <p14:creationId xmlns:p14="http://schemas.microsoft.com/office/powerpoint/2010/main" val="4862646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Data</a:t>
            </a:r>
          </a:p>
        </p:txBody>
      </p:sp>
      <p:pic>
        <p:nvPicPr>
          <p:cNvPr id="4" name="Content Placeholder 3"/>
          <p:cNvPicPr>
            <a:picLocks noGrp="1" noChangeAspect="1"/>
          </p:cNvPicPr>
          <p:nvPr>
            <p:ph idx="1"/>
          </p:nvPr>
        </p:nvPicPr>
        <p:blipFill>
          <a:blip r:embed="rId2" cstate="print"/>
          <a:stretch>
            <a:fillRect/>
          </a:stretch>
        </p:blipFill>
        <p:spPr>
          <a:xfrm>
            <a:off x="762000" y="1524000"/>
            <a:ext cx="3261147" cy="388620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609600" y="5715000"/>
            <a:ext cx="7848600" cy="400110"/>
          </a:xfrm>
          <a:prstGeom prst="rect">
            <a:avLst/>
          </a:prstGeom>
          <a:noFill/>
        </p:spPr>
        <p:txBody>
          <a:bodyPr wrap="square" rtlCol="0">
            <a:spAutoFit/>
          </a:bodyPr>
          <a:lstStyle/>
          <a:p>
            <a:r>
              <a:rPr lang="en-US" sz="2000" dirty="0">
                <a:latin typeface="Segoe UI" pitchFamily="34" charset="0"/>
                <a:cs typeface="Segoe UI" pitchFamily="34" charset="0"/>
              </a:rPr>
              <a:t>Combine data sets according to any number of unique identifiers</a:t>
            </a:r>
          </a:p>
        </p:txBody>
      </p:sp>
      <p:pic>
        <p:nvPicPr>
          <p:cNvPr id="6" name="Picture 5"/>
          <p:cNvPicPr>
            <a:picLocks noChangeAspect="1"/>
          </p:cNvPicPr>
          <p:nvPr/>
        </p:nvPicPr>
        <p:blipFill>
          <a:blip r:embed="rId3" cstate="print"/>
          <a:stretch>
            <a:fillRect/>
          </a:stretch>
        </p:blipFill>
        <p:spPr>
          <a:xfrm>
            <a:off x="4953000" y="2133600"/>
            <a:ext cx="3176337" cy="1828800"/>
          </a:xfrm>
          <a:prstGeom prst="rect">
            <a:avLst/>
          </a:prstGeom>
        </p:spPr>
      </p:pic>
      <p:sp>
        <p:nvSpPr>
          <p:cNvPr id="8" name="TextBox 7"/>
          <p:cNvSpPr txBox="1"/>
          <p:nvPr/>
        </p:nvSpPr>
        <p:spPr>
          <a:xfrm>
            <a:off x="5029200" y="4038600"/>
            <a:ext cx="2819400" cy="338554"/>
          </a:xfrm>
          <a:prstGeom prst="rect">
            <a:avLst/>
          </a:prstGeom>
          <a:noFill/>
        </p:spPr>
        <p:txBody>
          <a:bodyPr wrap="square" rtlCol="0">
            <a:spAutoFit/>
          </a:bodyPr>
          <a:lstStyle/>
          <a:p>
            <a:pPr algn="ctr"/>
            <a:r>
              <a:rPr lang="en-US" sz="1600" i="1" dirty="0">
                <a:latin typeface="Segoe UI" pitchFamily="34" charset="0"/>
                <a:cs typeface="Segoe UI" pitchFamily="34" charset="0"/>
              </a:rPr>
              <a:t>Example:  MRN</a:t>
            </a:r>
          </a:p>
        </p:txBody>
      </p:sp>
    </p:spTree>
    <p:extLst>
      <p:ext uri="{BB962C8B-B14F-4D97-AF65-F5344CB8AC3E}">
        <p14:creationId xmlns:p14="http://schemas.microsoft.com/office/powerpoint/2010/main" val="36640601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Merging Data from Different Sources</a:t>
            </a:r>
          </a:p>
        </p:txBody>
      </p:sp>
      <p:sp>
        <p:nvSpPr>
          <p:cNvPr id="5" name="TextBox 4"/>
          <p:cNvSpPr txBox="1"/>
          <p:nvPr/>
        </p:nvSpPr>
        <p:spPr>
          <a:xfrm>
            <a:off x="457200" y="5391090"/>
            <a:ext cx="8153400" cy="400110"/>
          </a:xfrm>
          <a:prstGeom prst="rect">
            <a:avLst/>
          </a:prstGeom>
          <a:noFill/>
        </p:spPr>
        <p:txBody>
          <a:bodyPr wrap="square" rtlCol="0">
            <a:spAutoFit/>
          </a:bodyPr>
          <a:lstStyle/>
          <a:p>
            <a:r>
              <a:rPr lang="en-US" sz="2000" dirty="0">
                <a:latin typeface="Segoe UI" pitchFamily="34" charset="0"/>
                <a:cs typeface="Segoe UI" pitchFamily="34" charset="0"/>
              </a:rPr>
              <a:t>Algorithm to merge data from cardiology database with data from EHR</a:t>
            </a:r>
          </a:p>
        </p:txBody>
      </p:sp>
      <p:pic>
        <p:nvPicPr>
          <p:cNvPr id="12" name="Content Placeholder 11"/>
          <p:cNvPicPr>
            <a:picLocks noGrp="1" noChangeAspect="1"/>
          </p:cNvPicPr>
          <p:nvPr>
            <p:ph idx="1"/>
          </p:nvPr>
        </p:nvPicPr>
        <p:blipFill>
          <a:blip r:embed="rId2" cstate="print"/>
          <a:stretch>
            <a:fillRect/>
          </a:stretch>
        </p:blipFill>
        <p:spPr>
          <a:xfrm>
            <a:off x="1143000" y="1752600"/>
            <a:ext cx="7042383" cy="3276600"/>
          </a:xfrm>
          <a:prstGeom prst="rect">
            <a:avLst/>
          </a:prstGeom>
        </p:spPr>
      </p:pic>
      <p:pic>
        <p:nvPicPr>
          <p:cNvPr id="15" name="Picture 14"/>
          <p:cNvPicPr>
            <a:picLocks noChangeAspect="1"/>
          </p:cNvPicPr>
          <p:nvPr/>
        </p:nvPicPr>
        <p:blipFill>
          <a:blip r:embed="rId3" cstate="print"/>
          <a:stretch>
            <a:fillRect/>
          </a:stretch>
        </p:blipFill>
        <p:spPr>
          <a:xfrm>
            <a:off x="838200" y="2819399"/>
            <a:ext cx="1600200" cy="2061127"/>
          </a:xfrm>
          <a:prstGeom prst="rect">
            <a:avLst/>
          </a:prstGeom>
        </p:spPr>
      </p:pic>
      <p:pic>
        <p:nvPicPr>
          <p:cNvPr id="16" name="Picture 15"/>
          <p:cNvPicPr>
            <a:picLocks noChangeAspect="1"/>
          </p:cNvPicPr>
          <p:nvPr/>
        </p:nvPicPr>
        <p:blipFill>
          <a:blip r:embed="rId4" cstate="print"/>
          <a:stretch>
            <a:fillRect/>
          </a:stretch>
        </p:blipFill>
        <p:spPr>
          <a:xfrm>
            <a:off x="6858000" y="2895600"/>
            <a:ext cx="1594956" cy="2057400"/>
          </a:xfrm>
          <a:prstGeom prst="rect">
            <a:avLst/>
          </a:prstGeom>
        </p:spPr>
      </p:pic>
    </p:spTree>
    <p:extLst>
      <p:ext uri="{BB962C8B-B14F-4D97-AF65-F5344CB8AC3E}">
        <p14:creationId xmlns:p14="http://schemas.microsoft.com/office/powerpoint/2010/main" val="2029407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Merging Data</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3581400" cy="43745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648200" y="2743200"/>
            <a:ext cx="3886200" cy="1815882"/>
          </a:xfrm>
          <a:prstGeom prst="rect">
            <a:avLst/>
          </a:prstGeom>
          <a:noFill/>
        </p:spPr>
        <p:txBody>
          <a:bodyPr wrap="square" rtlCol="0">
            <a:spAutoFit/>
          </a:bodyPr>
          <a:lstStyle/>
          <a:p>
            <a:pPr algn="ctr"/>
            <a:r>
              <a:rPr lang="en-US" sz="2800" dirty="0">
                <a:latin typeface="Segoe UI" pitchFamily="34" charset="0"/>
                <a:cs typeface="Segoe UI" pitchFamily="34" charset="0"/>
              </a:rPr>
              <a:t>Provides flexibility to handle many different types of merge operations</a:t>
            </a:r>
          </a:p>
        </p:txBody>
      </p:sp>
    </p:spTree>
    <p:extLst>
      <p:ext uri="{BB962C8B-B14F-4D97-AF65-F5344CB8AC3E}">
        <p14:creationId xmlns:p14="http://schemas.microsoft.com/office/powerpoint/2010/main" val="1270934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 Labs Mission &amp; Vision</a:t>
            </a:r>
          </a:p>
        </p:txBody>
      </p:sp>
      <p:sp>
        <p:nvSpPr>
          <p:cNvPr id="3" name="Content Placeholder 2"/>
          <p:cNvSpPr>
            <a:spLocks noGrp="1"/>
          </p:cNvSpPr>
          <p:nvPr>
            <p:ph idx="1"/>
          </p:nvPr>
        </p:nvSpPr>
        <p:spPr/>
        <p:txBody>
          <a:bodyPr>
            <a:normAutofit/>
          </a:bodyPr>
          <a:lstStyle/>
          <a:p>
            <a:pPr marL="0" indent="0" algn="ctr">
              <a:buNone/>
            </a:pPr>
            <a:r>
              <a:rPr lang="en-US" i="1" dirty="0"/>
              <a:t>“</a:t>
            </a:r>
            <a:r>
              <a:rPr lang="en-US" b="1" i="1" dirty="0"/>
              <a:t>To advance intelligent computing</a:t>
            </a:r>
            <a:r>
              <a:rPr lang="en-US" i="1" dirty="0"/>
              <a:t>”</a:t>
            </a:r>
          </a:p>
          <a:p>
            <a:endParaRPr lang="en-US" sz="800" dirty="0"/>
          </a:p>
          <a:p>
            <a:r>
              <a:rPr lang="en-US" dirty="0"/>
              <a:t>The Unit Modeler platform </a:t>
            </a:r>
          </a:p>
          <a:p>
            <a:pPr lvl="1"/>
            <a:r>
              <a:rPr lang="en-US" dirty="0"/>
              <a:t> Self-service analytics &amp; business intelligence </a:t>
            </a:r>
          </a:p>
          <a:p>
            <a:pPr lvl="1"/>
            <a:r>
              <a:rPr lang="en-US" dirty="0"/>
              <a:t> Application development </a:t>
            </a:r>
          </a:p>
          <a:p>
            <a:pPr lvl="1"/>
            <a:r>
              <a:rPr lang="en-US" dirty="0"/>
              <a:t> Ecosystem of integrated resources</a:t>
            </a:r>
          </a:p>
          <a:p>
            <a:endParaRPr lang="en-US" sz="1100" dirty="0"/>
          </a:p>
        </p:txBody>
      </p:sp>
    </p:spTree>
    <p:extLst>
      <p:ext uri="{BB962C8B-B14F-4D97-AF65-F5344CB8AC3E}">
        <p14:creationId xmlns:p14="http://schemas.microsoft.com/office/powerpoint/2010/main" val="2110402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1752600" y="3581400"/>
            <a:ext cx="685800" cy="5334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2" descr="Image result for yahoo health logo"/>
          <p:cNvPicPr>
            <a:picLocks noChangeAspect="1" noChangeArrowheads="1"/>
          </p:cNvPicPr>
          <p:nvPr/>
        </p:nvPicPr>
        <p:blipFill>
          <a:blip r:embed="rId2" cstate="print"/>
          <a:srcRect/>
          <a:stretch>
            <a:fillRect/>
          </a:stretch>
        </p:blipFill>
        <p:spPr bwMode="auto">
          <a:xfrm>
            <a:off x="3657600" y="4623141"/>
            <a:ext cx="1664210" cy="558459"/>
          </a:xfrm>
          <a:prstGeom prst="rect">
            <a:avLst/>
          </a:prstGeom>
          <a:noFill/>
        </p:spPr>
      </p:pic>
      <p:sp>
        <p:nvSpPr>
          <p:cNvPr id="6" name="Text Box 4"/>
          <p:cNvSpPr txBox="1">
            <a:spLocks noChangeArrowheads="1"/>
          </p:cNvSpPr>
          <p:nvPr/>
        </p:nvSpPr>
        <p:spPr bwMode="auto">
          <a:xfrm>
            <a:off x="381000" y="4572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22" tIns="45711" rIns="91422" bIns="45711" anchor="t" anchorCtr="0" upright="1">
            <a:noAutofit/>
          </a:bodyPr>
          <a:lstStyle/>
          <a:p>
            <a:pPr algn="ctr"/>
            <a:r>
              <a:rPr lang="en-US" sz="3700" dirty="0">
                <a:latin typeface="Segoe UI" panose="020B0502040204020203" pitchFamily="34" charset="0"/>
                <a:cs typeface="Segoe UI" panose="020B0502040204020203" pitchFamily="34" charset="0"/>
              </a:rPr>
              <a:t>Unit Modeler</a:t>
            </a:r>
            <a:r>
              <a:rPr lang="en-US" sz="3700" baseline="30000" dirty="0">
                <a:latin typeface="Segoe UI" panose="020B0502040204020203" pitchFamily="34" charset="0"/>
                <a:cs typeface="Segoe UI" panose="020B0502040204020203" pitchFamily="34" charset="0"/>
              </a:rPr>
              <a:t>®</a:t>
            </a:r>
            <a:r>
              <a:rPr lang="en-US" sz="3700" b="1" dirty="0">
                <a:latin typeface="Segoe UI" panose="020B0502040204020203" pitchFamily="34" charset="0"/>
                <a:cs typeface="Segoe UI" panose="020B0502040204020203" pitchFamily="34" charset="0"/>
              </a:rPr>
              <a:t> Vision</a:t>
            </a:r>
            <a:endParaRPr lang="en-US" sz="3700" dirty="0">
              <a:latin typeface="Segoe UI" panose="020B0502040204020203" pitchFamily="34" charset="0"/>
              <a:ea typeface="Calibri"/>
              <a:cs typeface="Segoe UI" panose="020B0502040204020203" pitchFamily="34" charset="0"/>
            </a:endParaRPr>
          </a:p>
        </p:txBody>
      </p:sp>
      <p:sp>
        <p:nvSpPr>
          <p:cNvPr id="7" name="Text Box 4"/>
          <p:cNvSpPr txBox="1">
            <a:spLocks noChangeArrowheads="1"/>
          </p:cNvSpPr>
          <p:nvPr/>
        </p:nvSpPr>
        <p:spPr bwMode="auto">
          <a:xfrm>
            <a:off x="381000" y="10668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22" tIns="45711" rIns="91422" bIns="45711" anchor="t" anchorCtr="0" upright="1">
            <a:noAutofit/>
          </a:bodyPr>
          <a:lstStyle/>
          <a:p>
            <a:pPr algn="ctr"/>
            <a:r>
              <a:rPr lang="en-US" sz="2000" b="1" i="1" dirty="0">
                <a:solidFill>
                  <a:schemeClr val="bg1">
                    <a:lumMod val="65000"/>
                  </a:schemeClr>
                </a:solidFill>
                <a:latin typeface="Segoe UI" panose="020B0502040204020203" pitchFamily="34" charset="0"/>
                <a:cs typeface="Segoe UI" panose="020B0502040204020203" pitchFamily="34" charset="0"/>
              </a:rPr>
              <a:t>Collection </a:t>
            </a:r>
            <a:r>
              <a:rPr lang="en-US" sz="2000" b="1" i="1" dirty="0">
                <a:solidFill>
                  <a:schemeClr val="bg1">
                    <a:lumMod val="65000"/>
                  </a:schemeClr>
                </a:solidFill>
                <a:latin typeface="Segoe UI" panose="020B0502040204020203" pitchFamily="34" charset="0"/>
                <a:cs typeface="Segoe UI" panose="020B0502040204020203" pitchFamily="34" charset="0"/>
                <a:sym typeface="Wingdings" pitchFamily="2" charset="2"/>
              </a:rPr>
              <a:t> Insight  </a:t>
            </a:r>
            <a:r>
              <a:rPr lang="en-US" sz="2000" b="1" i="1" dirty="0">
                <a:solidFill>
                  <a:schemeClr val="bg1">
                    <a:lumMod val="65000"/>
                  </a:schemeClr>
                </a:solidFill>
                <a:latin typeface="Segoe UI" panose="020B0502040204020203" pitchFamily="34" charset="0"/>
                <a:cs typeface="Segoe UI" panose="020B0502040204020203" pitchFamily="34" charset="0"/>
              </a:rPr>
              <a:t>Dissemination </a:t>
            </a:r>
            <a:r>
              <a:rPr lang="en-US" sz="2000" b="1" i="1" dirty="0">
                <a:solidFill>
                  <a:schemeClr val="bg1">
                    <a:lumMod val="65000"/>
                  </a:schemeClr>
                </a:solidFill>
                <a:latin typeface="Segoe UI" panose="020B0502040204020203" pitchFamily="34" charset="0"/>
                <a:cs typeface="Segoe UI" panose="020B0502040204020203" pitchFamily="34" charset="0"/>
                <a:sym typeface="Wingdings" pitchFamily="2" charset="2"/>
              </a:rPr>
              <a:t> Use</a:t>
            </a:r>
            <a:endParaRPr lang="en-US" sz="2000" i="1" dirty="0">
              <a:solidFill>
                <a:schemeClr val="bg1">
                  <a:lumMod val="65000"/>
                </a:schemeClr>
              </a:solidFill>
              <a:latin typeface="Segoe UI" panose="020B0502040204020203" pitchFamily="34" charset="0"/>
              <a:ea typeface="Calibri"/>
              <a:cs typeface="Segoe UI" panose="020B0502040204020203" pitchFamily="34" charset="0"/>
            </a:endParaRPr>
          </a:p>
        </p:txBody>
      </p:sp>
      <p:cxnSp>
        <p:nvCxnSpPr>
          <p:cNvPr id="8" name="Straight Connector 7"/>
          <p:cNvCxnSpPr/>
          <p:nvPr/>
        </p:nvCxnSpPr>
        <p:spPr>
          <a:xfrm>
            <a:off x="457200" y="1625025"/>
            <a:ext cx="8229600" cy="0"/>
          </a:xfrm>
          <a:prstGeom prst="line">
            <a:avLst/>
          </a:pr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9" name="Picture 4" descr="Image result for insight icon"/>
          <p:cNvPicPr>
            <a:picLocks noChangeAspect="1" noChangeArrowheads="1"/>
          </p:cNvPicPr>
          <p:nvPr/>
        </p:nvPicPr>
        <p:blipFill>
          <a:blip r:embed="rId3" cstate="print"/>
          <a:srcRect/>
          <a:stretch>
            <a:fillRect/>
          </a:stretch>
        </p:blipFill>
        <p:spPr bwMode="auto">
          <a:xfrm>
            <a:off x="2362200" y="3048000"/>
            <a:ext cx="1524000" cy="1524000"/>
          </a:xfrm>
          <a:prstGeom prst="rect">
            <a:avLst/>
          </a:prstGeom>
          <a:noFill/>
        </p:spPr>
      </p:pic>
      <p:pic>
        <p:nvPicPr>
          <p:cNvPr id="10" name="Picture 14" descr="Image result for ibm healthcare logo"/>
          <p:cNvPicPr>
            <a:picLocks noChangeAspect="1" noChangeArrowheads="1"/>
          </p:cNvPicPr>
          <p:nvPr/>
        </p:nvPicPr>
        <p:blipFill>
          <a:blip r:embed="rId4" cstate="print"/>
          <a:srcRect/>
          <a:stretch>
            <a:fillRect/>
          </a:stretch>
        </p:blipFill>
        <p:spPr bwMode="auto">
          <a:xfrm>
            <a:off x="5943600" y="2930287"/>
            <a:ext cx="1095576" cy="498713"/>
          </a:xfrm>
          <a:prstGeom prst="rect">
            <a:avLst/>
          </a:prstGeom>
          <a:noFill/>
        </p:spPr>
      </p:pic>
      <p:pic>
        <p:nvPicPr>
          <p:cNvPr id="11" name="Picture 18" descr="Image result for doctor and patient"/>
          <p:cNvPicPr>
            <a:picLocks noChangeAspect="1" noChangeArrowheads="1"/>
          </p:cNvPicPr>
          <p:nvPr/>
        </p:nvPicPr>
        <p:blipFill>
          <a:blip r:embed="rId5" cstate="print"/>
          <a:srcRect/>
          <a:stretch>
            <a:fillRect/>
          </a:stretch>
        </p:blipFill>
        <p:spPr bwMode="auto">
          <a:xfrm>
            <a:off x="7315200" y="3047999"/>
            <a:ext cx="1600200" cy="1600201"/>
          </a:xfrm>
          <a:prstGeom prst="rect">
            <a:avLst/>
          </a:prstGeom>
          <a:noFill/>
        </p:spPr>
      </p:pic>
      <p:pic>
        <p:nvPicPr>
          <p:cNvPr id="12" name="Picture 20" descr="Image result for database"/>
          <p:cNvPicPr>
            <a:picLocks noChangeAspect="1" noChangeArrowheads="1"/>
          </p:cNvPicPr>
          <p:nvPr/>
        </p:nvPicPr>
        <p:blipFill>
          <a:blip r:embed="rId6" cstate="print"/>
          <a:srcRect/>
          <a:stretch>
            <a:fillRect/>
          </a:stretch>
        </p:blipFill>
        <p:spPr bwMode="auto">
          <a:xfrm>
            <a:off x="304800" y="3124200"/>
            <a:ext cx="1371600" cy="1371600"/>
          </a:xfrm>
          <a:prstGeom prst="rect">
            <a:avLst/>
          </a:prstGeom>
          <a:noFill/>
        </p:spPr>
      </p:pic>
      <p:sp>
        <p:nvSpPr>
          <p:cNvPr id="13" name="Right Arrow 12"/>
          <p:cNvSpPr/>
          <p:nvPr/>
        </p:nvSpPr>
        <p:spPr>
          <a:xfrm>
            <a:off x="3962400" y="3581400"/>
            <a:ext cx="685800" cy="5334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6477000" y="3581400"/>
            <a:ext cx="685800" cy="5334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 Arrow 14"/>
          <p:cNvSpPr/>
          <p:nvPr/>
        </p:nvSpPr>
        <p:spPr>
          <a:xfrm rot="10800000">
            <a:off x="7162801" y="4800599"/>
            <a:ext cx="1066800" cy="1295397"/>
          </a:xfrm>
          <a:prstGeom prst="ben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ight Arrow 15"/>
          <p:cNvSpPr/>
          <p:nvPr/>
        </p:nvSpPr>
        <p:spPr>
          <a:xfrm rot="10800000">
            <a:off x="1828800" y="5562599"/>
            <a:ext cx="5257800" cy="533400"/>
          </a:xfrm>
          <a:prstGeom prst="rightArrow">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ent Arrow 16"/>
          <p:cNvSpPr/>
          <p:nvPr/>
        </p:nvSpPr>
        <p:spPr>
          <a:xfrm rot="16200000">
            <a:off x="647700" y="4838699"/>
            <a:ext cx="1219200" cy="990600"/>
          </a:xfrm>
          <a:prstGeom prst="bentArrow">
            <a:avLst>
              <a:gd name="adj1" fmla="val 25000"/>
              <a:gd name="adj2" fmla="val 24038"/>
              <a:gd name="adj3" fmla="val 25000"/>
              <a:gd name="adj4" fmla="val 4375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 Box 17"/>
          <p:cNvSpPr txBox="1">
            <a:spLocks noChangeArrowheads="1"/>
          </p:cNvSpPr>
          <p:nvPr/>
        </p:nvSpPr>
        <p:spPr bwMode="auto">
          <a:xfrm>
            <a:off x="685800" y="1905000"/>
            <a:ext cx="2362200" cy="6096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lvl="0" indent="-171450" defTabSz="914400" fontAlgn="base">
              <a:spcBef>
                <a:spcPct val="0"/>
              </a:spcBef>
              <a:spcAft>
                <a:spcPct val="0"/>
              </a:spcAft>
            </a:pPr>
            <a:r>
              <a:rPr lang="en-US" sz="1200" b="1" dirty="0">
                <a:solidFill>
                  <a:schemeClr val="tx1">
                    <a:lumMod val="75000"/>
                    <a:lumOff val="25000"/>
                  </a:schemeClr>
                </a:solidFill>
                <a:latin typeface="Segoe UI" panose="020B0502040204020203" pitchFamily="34" charset="0"/>
                <a:cs typeface="Segoe UI" panose="020B0502040204020203" pitchFamily="34" charset="0"/>
              </a:rPr>
              <a:t>Information Center</a:t>
            </a:r>
            <a:endPar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endParaRPr>
          </a:p>
          <a:p>
            <a:pPr marL="171450" marR="0" lvl="0" indent="-171450"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Research &amp; discovery tools</a:t>
            </a:r>
          </a:p>
          <a:p>
            <a:pPr marL="171450" marR="0" lvl="0" indent="-171450"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Application</a:t>
            </a:r>
            <a:r>
              <a:rPr kumimoji="0" lang="en-US" sz="1200" b="0" i="0" u="none" strike="noStrike" cap="none" normalizeH="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 c</a:t>
            </a: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reation</a:t>
            </a:r>
          </a:p>
        </p:txBody>
      </p:sp>
      <p:sp>
        <p:nvSpPr>
          <p:cNvPr id="19" name="Text Box 17"/>
          <p:cNvSpPr txBox="1">
            <a:spLocks noChangeArrowheads="1"/>
          </p:cNvSpPr>
          <p:nvPr/>
        </p:nvSpPr>
        <p:spPr bwMode="auto">
          <a:xfrm>
            <a:off x="3505200" y="1905000"/>
            <a:ext cx="2590800" cy="6096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indent="-171450" defTabSz="914400" fontAlgn="base">
              <a:spcBef>
                <a:spcPct val="0"/>
              </a:spcBef>
              <a:spcAft>
                <a:spcPct val="0"/>
              </a:spcAft>
            </a:pPr>
            <a:r>
              <a:rPr lang="en-US" sz="1200" b="1" dirty="0">
                <a:solidFill>
                  <a:schemeClr val="tx1">
                    <a:lumMod val="75000"/>
                    <a:lumOff val="25000"/>
                  </a:schemeClr>
                </a:solidFill>
                <a:latin typeface="Segoe UI" panose="020B0502040204020203" pitchFamily="34" charset="0"/>
                <a:ea typeface="Calibri" pitchFamily="34" charset="0"/>
                <a:cs typeface="Segoe UI" panose="020B0502040204020203" pitchFamily="34" charset="0"/>
              </a:rPr>
              <a:t>Workspaces</a:t>
            </a:r>
            <a:endParaRPr lang="en-US" sz="1200" dirty="0">
              <a:solidFill>
                <a:schemeClr val="bg1"/>
              </a:solidFill>
              <a:latin typeface="Segoe UI" panose="020B0502040204020203" pitchFamily="34" charset="0"/>
              <a:cs typeface="Segoe UI" panose="020B0502040204020203" pitchFamily="34" charset="0"/>
            </a:endParaRPr>
          </a:p>
          <a:p>
            <a:pPr marL="171450" marR="0" lvl="0" indent="-171450" defTabSz="914400" rtl="0" eaLnBrk="1" fontAlgn="base" latinLnBrk="0" hangingPunct="1">
              <a:lnSpc>
                <a:spcPct val="100000"/>
              </a:lnSpc>
              <a:spcBef>
                <a:spcPct val="0"/>
              </a:spcBef>
              <a:spcAft>
                <a:spcPct val="0"/>
              </a:spcAft>
              <a:buClrTx/>
              <a:buSzTx/>
              <a:buFont typeface="Arial" pitchFamily="34" charset="0"/>
              <a:buChar char="•"/>
              <a:tabLst/>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Distribution &amp; archival of reports, queries, documents and apps</a:t>
            </a:r>
          </a:p>
        </p:txBody>
      </p:sp>
      <p:sp>
        <p:nvSpPr>
          <p:cNvPr id="20" name="Text Box 17"/>
          <p:cNvSpPr txBox="1">
            <a:spLocks noChangeArrowheads="1"/>
          </p:cNvSpPr>
          <p:nvPr/>
        </p:nvSpPr>
        <p:spPr bwMode="auto">
          <a:xfrm>
            <a:off x="6324600" y="1905000"/>
            <a:ext cx="2667000" cy="7620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indent="-171450" fontAlgn="base">
              <a:spcBef>
                <a:spcPct val="0"/>
              </a:spcBef>
              <a:spcAft>
                <a:spcPct val="0"/>
              </a:spcAft>
            </a:pPr>
            <a:r>
              <a:rPr lang="en-US" sz="1200" b="1" dirty="0">
                <a:solidFill>
                  <a:schemeClr val="tx1">
                    <a:lumMod val="75000"/>
                    <a:lumOff val="25000"/>
                  </a:schemeClr>
                </a:solidFill>
                <a:latin typeface="Segoe UI" panose="020B0502040204020203" pitchFamily="34" charset="0"/>
                <a:cs typeface="Segoe UI" panose="020B0502040204020203" pitchFamily="34" charset="0"/>
              </a:rPr>
              <a:t>Applications</a:t>
            </a:r>
          </a:p>
          <a:p>
            <a:pPr marL="171450" indent="-171450" fontAlgn="base">
              <a:spcBef>
                <a:spcPct val="0"/>
              </a:spcBef>
              <a:spcAft>
                <a:spcPct val="0"/>
              </a:spcAft>
              <a:buFont typeface="Arial" pitchFamily="34" charset="0"/>
              <a:buChar char="•"/>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Healthcare professionals for patient </a:t>
            </a:r>
            <a:r>
              <a:rPr lang="en-US" sz="1200" dirty="0">
                <a:solidFill>
                  <a:schemeClr val="tx1">
                    <a:lumMod val="75000"/>
                    <a:lumOff val="25000"/>
                  </a:schemeClr>
                </a:solidFill>
                <a:latin typeface="Segoe UI" panose="020B0502040204020203" pitchFamily="34" charset="0"/>
                <a:ea typeface="Calibri" pitchFamily="34" charset="0"/>
                <a:cs typeface="Segoe UI" panose="020B0502040204020203" pitchFamily="34" charset="0"/>
              </a:rPr>
              <a:t>care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22" name="Rounded Rectangle 21"/>
          <p:cNvSpPr/>
          <p:nvPr/>
        </p:nvSpPr>
        <p:spPr>
          <a:xfrm>
            <a:off x="228600" y="2971800"/>
            <a:ext cx="3581400" cy="1676400"/>
          </a:xfrm>
          <a:prstGeom prst="round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7"/>
          <p:cNvSpPr txBox="1">
            <a:spLocks noChangeArrowheads="1"/>
          </p:cNvSpPr>
          <p:nvPr/>
        </p:nvSpPr>
        <p:spPr bwMode="auto">
          <a:xfrm>
            <a:off x="3124200" y="5638800"/>
            <a:ext cx="3048000" cy="3048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ctr" defTabSz="914400" rtl="0" eaLnBrk="1" fontAlgn="base" latinLnBrk="0" hangingPunct="1">
              <a:lnSpc>
                <a:spcPct val="100000"/>
              </a:lnSpc>
              <a:spcBef>
                <a:spcPct val="0"/>
              </a:spcBef>
              <a:spcAft>
                <a:spcPct val="0"/>
              </a:spcAft>
              <a:buClrTx/>
              <a:buSzTx/>
              <a:tabLst/>
            </a:pPr>
            <a:r>
              <a:rPr lang="en-US" sz="1600" b="1" i="1" cap="small" dirty="0">
                <a:solidFill>
                  <a:schemeClr val="tx1">
                    <a:lumMod val="75000"/>
                    <a:lumOff val="25000"/>
                  </a:schemeClr>
                </a:solidFill>
                <a:latin typeface="Segoe UI" panose="020B0502040204020203" pitchFamily="34" charset="0"/>
                <a:ea typeface="Calibri" pitchFamily="34" charset="0"/>
                <a:cs typeface="Segoe UI" panose="020B0502040204020203" pitchFamily="34" charset="0"/>
              </a:rPr>
              <a:t>Lifecycle of Knowledge</a:t>
            </a:r>
            <a:endParaRPr kumimoji="0" lang="en-US" sz="1600" b="1" i="1" u="none" strike="noStrike" cap="small" normalizeH="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endParaRPr>
          </a:p>
        </p:txBody>
      </p:sp>
      <p:pic>
        <p:nvPicPr>
          <p:cNvPr id="24" name="Picture 4" descr="Image result for National Cardiovascular Data Registry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6400" y="4800600"/>
            <a:ext cx="1964266" cy="6096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Image result for network icon"/>
          <p:cNvPicPr>
            <a:picLocks noChangeAspect="1" noChangeArrowheads="1"/>
          </p:cNvPicPr>
          <p:nvPr/>
        </p:nvPicPr>
        <p:blipFill>
          <a:blip r:embed="rId8" cstate="print"/>
          <a:srcRect/>
          <a:stretch>
            <a:fillRect/>
          </a:stretch>
        </p:blipFill>
        <p:spPr bwMode="auto">
          <a:xfrm>
            <a:off x="4572000" y="2971800"/>
            <a:ext cx="1679575" cy="1752600"/>
          </a:xfrm>
          <a:prstGeom prst="rect">
            <a:avLst/>
          </a:prstGeom>
          <a:noFill/>
        </p:spPr>
      </p:pic>
    </p:spTree>
    <p:extLst>
      <p:ext uri="{BB962C8B-B14F-4D97-AF65-F5344CB8AC3E}">
        <p14:creationId xmlns:p14="http://schemas.microsoft.com/office/powerpoint/2010/main" val="210459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67201" y="2528109"/>
            <a:ext cx="2815558" cy="2080115"/>
            <a:chOff x="2767201" y="2528109"/>
            <a:chExt cx="2815558" cy="2080115"/>
          </a:xfrm>
        </p:grpSpPr>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201" y="2528109"/>
              <a:ext cx="2815558" cy="2080115"/>
            </a:xfrm>
            <a:prstGeom prst="rect">
              <a:avLst/>
            </a:prstGeom>
          </p:spPr>
        </p:pic>
        <p:pic>
          <p:nvPicPr>
            <p:cNvPr id="45" name="Picture 44"/>
            <p:cNvPicPr>
              <a:picLocks noChangeAspect="1"/>
            </p:cNvPicPr>
            <p:nvPr/>
          </p:nvPicPr>
          <p:blipFill>
            <a:blip r:embed="rId3" cstate="print"/>
            <a:stretch>
              <a:fillRect/>
            </a:stretch>
          </p:blipFill>
          <p:spPr>
            <a:xfrm>
              <a:off x="3248829" y="2783777"/>
              <a:ext cx="200917" cy="330011"/>
            </a:xfrm>
            <a:prstGeom prst="rect">
              <a:avLst/>
            </a:prstGeom>
          </p:spPr>
        </p:pic>
        <p:pic>
          <p:nvPicPr>
            <p:cNvPr id="47" name="Picture 46"/>
            <p:cNvPicPr/>
            <p:nvPr/>
          </p:nvPicPr>
          <p:blipFill>
            <a:blip r:embed="rId3" cstate="print"/>
            <a:stretch>
              <a:fillRect/>
            </a:stretch>
          </p:blipFill>
          <p:spPr>
            <a:xfrm>
              <a:off x="2900572" y="3059416"/>
              <a:ext cx="339782" cy="438773"/>
            </a:xfrm>
            <a:prstGeom prst="rect">
              <a:avLst/>
            </a:prstGeom>
          </p:spPr>
        </p:pic>
        <p:pic>
          <p:nvPicPr>
            <p:cNvPr id="55" name="Picture 54"/>
            <p:cNvPicPr/>
            <p:nvPr/>
          </p:nvPicPr>
          <p:blipFill>
            <a:blip r:embed="rId3" cstate="print"/>
            <a:stretch>
              <a:fillRect/>
            </a:stretch>
          </p:blipFill>
          <p:spPr>
            <a:xfrm>
              <a:off x="3722875" y="3610079"/>
              <a:ext cx="339782" cy="574769"/>
            </a:xfrm>
            <a:prstGeom prst="rect">
              <a:avLst/>
            </a:prstGeom>
          </p:spPr>
        </p:pic>
        <p:pic>
          <p:nvPicPr>
            <p:cNvPr id="56" name="Picture 55"/>
            <p:cNvPicPr/>
            <p:nvPr/>
          </p:nvPicPr>
          <p:blipFill>
            <a:blip r:embed="rId3" cstate="print"/>
            <a:stretch>
              <a:fillRect/>
            </a:stretch>
          </p:blipFill>
          <p:spPr>
            <a:xfrm>
              <a:off x="4288209" y="3196697"/>
              <a:ext cx="266542" cy="473495"/>
            </a:xfrm>
            <a:prstGeom prst="rect">
              <a:avLst/>
            </a:prstGeom>
          </p:spPr>
        </p:pic>
        <p:pic>
          <p:nvPicPr>
            <p:cNvPr id="57" name="Picture 56"/>
            <p:cNvPicPr/>
            <p:nvPr/>
          </p:nvPicPr>
          <p:blipFill>
            <a:blip r:embed="rId3" cstate="print"/>
            <a:stretch>
              <a:fillRect/>
            </a:stretch>
          </p:blipFill>
          <p:spPr>
            <a:xfrm>
              <a:off x="4999874" y="3556200"/>
              <a:ext cx="325195" cy="620274"/>
            </a:xfrm>
            <a:prstGeom prst="rect">
              <a:avLst/>
            </a:prstGeom>
          </p:spPr>
        </p:pic>
        <p:pic>
          <p:nvPicPr>
            <p:cNvPr id="58" name="Picture 57"/>
            <p:cNvPicPr/>
            <p:nvPr/>
          </p:nvPicPr>
          <p:blipFill>
            <a:blip r:embed="rId3" cstate="print"/>
            <a:stretch>
              <a:fillRect/>
            </a:stretch>
          </p:blipFill>
          <p:spPr>
            <a:xfrm>
              <a:off x="4502351" y="2570376"/>
              <a:ext cx="206588" cy="329642"/>
            </a:xfrm>
            <a:prstGeom prst="rect">
              <a:avLst/>
            </a:prstGeom>
          </p:spPr>
        </p:pic>
        <p:pic>
          <p:nvPicPr>
            <p:cNvPr id="59" name="Picture 58"/>
            <p:cNvPicPr/>
            <p:nvPr/>
          </p:nvPicPr>
          <p:blipFill>
            <a:blip r:embed="rId3" cstate="print"/>
            <a:stretch>
              <a:fillRect/>
            </a:stretch>
          </p:blipFill>
          <p:spPr>
            <a:xfrm>
              <a:off x="4219803" y="2822290"/>
              <a:ext cx="206153" cy="329080"/>
            </a:xfrm>
            <a:prstGeom prst="rect">
              <a:avLst/>
            </a:prstGeom>
          </p:spPr>
        </p:pic>
        <p:pic>
          <p:nvPicPr>
            <p:cNvPr id="60" name="Picture 59"/>
            <p:cNvPicPr/>
            <p:nvPr/>
          </p:nvPicPr>
          <p:blipFill>
            <a:blip r:embed="rId3" cstate="print"/>
            <a:stretch>
              <a:fillRect/>
            </a:stretch>
          </p:blipFill>
          <p:spPr>
            <a:xfrm>
              <a:off x="4845116" y="2850742"/>
              <a:ext cx="206153" cy="329080"/>
            </a:xfrm>
            <a:prstGeom prst="rect">
              <a:avLst/>
            </a:prstGeom>
          </p:spPr>
        </p:pic>
        <p:pic>
          <p:nvPicPr>
            <p:cNvPr id="61" name="Picture 60"/>
            <p:cNvPicPr/>
            <p:nvPr/>
          </p:nvPicPr>
          <p:blipFill>
            <a:blip r:embed="rId3" cstate="print"/>
            <a:stretch>
              <a:fillRect/>
            </a:stretch>
          </p:blipFill>
          <p:spPr>
            <a:xfrm>
              <a:off x="4938909" y="3059416"/>
              <a:ext cx="223880" cy="421774"/>
            </a:xfrm>
            <a:prstGeom prst="rect">
              <a:avLst/>
            </a:prstGeom>
          </p:spPr>
        </p:pic>
        <p:pic>
          <p:nvPicPr>
            <p:cNvPr id="62" name="Picture 61"/>
            <p:cNvPicPr/>
            <p:nvPr/>
          </p:nvPicPr>
          <p:blipFill>
            <a:blip r:embed="rId3" cstate="print"/>
            <a:stretch>
              <a:fillRect/>
            </a:stretch>
          </p:blipFill>
          <p:spPr>
            <a:xfrm>
              <a:off x="3955135" y="2699094"/>
              <a:ext cx="179462" cy="300295"/>
            </a:xfrm>
            <a:prstGeom prst="rect">
              <a:avLst/>
            </a:prstGeom>
          </p:spPr>
        </p:pic>
        <p:pic>
          <p:nvPicPr>
            <p:cNvPr id="63" name="Picture 62"/>
            <p:cNvPicPr/>
            <p:nvPr/>
          </p:nvPicPr>
          <p:blipFill>
            <a:blip r:embed="rId3" cstate="print"/>
            <a:stretch>
              <a:fillRect/>
            </a:stretch>
          </p:blipFill>
          <p:spPr>
            <a:xfrm>
              <a:off x="3782835" y="2947192"/>
              <a:ext cx="232263" cy="387501"/>
            </a:xfrm>
            <a:prstGeom prst="rect">
              <a:avLst/>
            </a:prstGeom>
          </p:spPr>
        </p:pic>
      </p:grpSp>
      <p:sp>
        <p:nvSpPr>
          <p:cNvPr id="3" name="Arrow: Notched Right 2"/>
          <p:cNvSpPr/>
          <p:nvPr/>
        </p:nvSpPr>
        <p:spPr>
          <a:xfrm>
            <a:off x="1931238" y="2389661"/>
            <a:ext cx="4487484" cy="2333077"/>
          </a:xfrm>
          <a:prstGeom prst="notchedRightArrow">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 name="Arrow: Curved Left 5"/>
          <p:cNvSpPr/>
          <p:nvPr/>
        </p:nvSpPr>
        <p:spPr>
          <a:xfrm rot="5400000">
            <a:off x="4025879" y="2349480"/>
            <a:ext cx="1092241" cy="7010400"/>
          </a:xfrm>
          <a:prstGeom prst="curvedLeftArrow">
            <a:avLst/>
          </a:prstGeom>
          <a:solidFill>
            <a:schemeClr val="accent1">
              <a:alpha val="26000"/>
            </a:schemeClr>
          </a:solidFill>
          <a:ln>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Segoe UI" panose="020B0502040204020203" pitchFamily="34" charset="0"/>
              <a:cs typeface="Segoe UI" panose="020B0502040204020203" pitchFamily="34" charset="0"/>
            </a:endParaRPr>
          </a:p>
        </p:txBody>
      </p:sp>
      <p:sp>
        <p:nvSpPr>
          <p:cNvPr id="29733" name="Rectangle 37"/>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latin typeface="Segoe UI" panose="020B0502040204020203" pitchFamily="34" charset="0"/>
              <a:cs typeface="Segoe UI" panose="020B0502040204020203" pitchFamily="34" charset="0"/>
            </a:endParaRPr>
          </a:p>
        </p:txBody>
      </p:sp>
      <p:sp>
        <p:nvSpPr>
          <p:cNvPr id="29780" name="Rectangle 84"/>
          <p:cNvSpPr>
            <a:spLocks noChangeArrowheads="1"/>
          </p:cNvSpPr>
          <p:nvPr/>
        </p:nvSpPr>
        <p:spPr bwMode="auto">
          <a:xfrm>
            <a:off x="0" y="-184666"/>
            <a:ext cx="91440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latin typeface="Segoe UI" panose="020B0502040204020203" pitchFamily="34" charset="0"/>
              <a:cs typeface="Segoe UI" panose="020B0502040204020203" pitchFamily="34" charset="0"/>
            </a:endParaRPr>
          </a:p>
        </p:txBody>
      </p:sp>
      <p:grpSp>
        <p:nvGrpSpPr>
          <p:cNvPr id="29744" name="Canvas 3"/>
          <p:cNvGrpSpPr>
            <a:grpSpLocks noChangeAspect="1"/>
          </p:cNvGrpSpPr>
          <p:nvPr/>
        </p:nvGrpSpPr>
        <p:grpSpPr bwMode="auto">
          <a:xfrm>
            <a:off x="606755" y="785353"/>
            <a:ext cx="8074059" cy="5759710"/>
            <a:chOff x="-1253" y="311"/>
            <a:chExt cx="100576" cy="71741"/>
          </a:xfrm>
        </p:grpSpPr>
        <p:sp>
          <p:nvSpPr>
            <p:cNvPr id="29779" name="AutoShape 83"/>
            <p:cNvSpPr>
              <a:spLocks noChangeAspect="1" noChangeArrowheads="1"/>
            </p:cNvSpPr>
            <p:nvPr/>
          </p:nvSpPr>
          <p:spPr bwMode="auto">
            <a:xfrm>
              <a:off x="-907" y="311"/>
              <a:ext cx="99666" cy="71741"/>
            </a:xfrm>
            <a:prstGeom prst="rect">
              <a:avLst/>
            </a:prstGeom>
            <a:noFill/>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nvGrpSpPr>
            <p:cNvPr id="13" name="Group 14"/>
            <p:cNvGrpSpPr>
              <a:grpSpLocks/>
            </p:cNvGrpSpPr>
            <p:nvPr/>
          </p:nvGrpSpPr>
          <p:grpSpPr bwMode="auto">
            <a:xfrm>
              <a:off x="3314" y="28494"/>
              <a:ext cx="10656" cy="13121"/>
              <a:chOff x="79824" y="18047"/>
              <a:chExt cx="10655" cy="13120"/>
            </a:xfrm>
          </p:grpSpPr>
          <p:sp>
            <p:nvSpPr>
              <p:cNvPr id="53" name="Flowchart: Magnetic Disk 11"/>
              <p:cNvSpPr>
                <a:spLocks noChangeArrowheads="1"/>
              </p:cNvSpPr>
              <p:nvPr/>
            </p:nvSpPr>
            <p:spPr bwMode="auto">
              <a:xfrm>
                <a:off x="79824" y="18047"/>
                <a:ext cx="10655" cy="13120"/>
              </a:xfrm>
              <a:prstGeom prst="flowChartMagneticDisk">
                <a:avLst/>
              </a:prstGeom>
              <a:noFill/>
              <a:ln w="25400">
                <a:solidFill>
                  <a:schemeClr val="tx2">
                    <a:lumMod val="60000"/>
                    <a:lumOff val="40000"/>
                  </a:schemeClr>
                </a:solidFill>
                <a:round/>
                <a:headEnd/>
                <a:tailEnd/>
              </a:ln>
            </p:spPr>
            <p:txBody>
              <a:bodyPr vert="horz" wrap="square" lIns="91440" tIns="45720" rIns="91440" bIns="45720" numCol="1" anchor="ctr"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pic>
            <p:nvPicPr>
              <p:cNvPr id="54" name="Picture 5"/>
              <p:cNvPicPr>
                <a:picLocks noChangeAspect="1" noChangeArrowheads="1"/>
              </p:cNvPicPr>
              <p:nvPr/>
            </p:nvPicPr>
            <p:blipFill>
              <a:blip r:embed="rId4" cstate="print"/>
              <a:srcRect/>
              <a:stretch>
                <a:fillRect/>
              </a:stretch>
            </p:blipFill>
            <p:spPr bwMode="auto">
              <a:xfrm>
                <a:off x="83271" y="23769"/>
                <a:ext cx="3888" cy="5641"/>
              </a:xfrm>
              <a:prstGeom prst="rect">
                <a:avLst/>
              </a:prstGeom>
              <a:noFill/>
            </p:spPr>
          </p:pic>
        </p:grpSp>
        <p:sp>
          <p:nvSpPr>
            <p:cNvPr id="29767" name="Text Box 17"/>
            <p:cNvSpPr txBox="1">
              <a:spLocks noChangeArrowheads="1"/>
            </p:cNvSpPr>
            <p:nvPr/>
          </p:nvSpPr>
          <p:spPr bwMode="auto">
            <a:xfrm>
              <a:off x="-1253" y="42138"/>
              <a:ext cx="31359" cy="12931"/>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Tools for Research / Discovery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Application Creation</a:t>
              </a:r>
            </a:p>
            <a:p>
              <a:pPr marL="0" marR="0" lvl="0" indent="0" algn="l" defTabSz="914400" rtl="0" eaLnBrk="1" fontAlgn="base" latinLnBrk="0" hangingPunct="1">
                <a:lnSpc>
                  <a:spcPct val="100000"/>
                </a:lnSpc>
                <a:spcBef>
                  <a:spcPct val="0"/>
                </a:spcBef>
                <a:spcAft>
                  <a:spcPct val="0"/>
                </a:spcAft>
                <a:buClrTx/>
                <a:buSzTx/>
                <a:buFontTx/>
                <a:buNone/>
                <a:tabLst/>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kumimoji="0" lang="en-US" sz="1200" b="1" i="0" u="none" strike="noStrike" cap="none" normalizeH="0" baseline="0" dirty="0">
                  <a:ln>
                    <a:noFill/>
                  </a:ln>
                  <a:solidFill>
                    <a:schemeClr val="tx1">
                      <a:lumMod val="75000"/>
                      <a:lumOff val="25000"/>
                    </a:schemeClr>
                  </a:solidFill>
                  <a:effectLst/>
                  <a:latin typeface="Segoe UI" panose="020B0502040204020203" pitchFamily="34" charset="0"/>
                  <a:cs typeface="Segoe UI" panose="020B0502040204020203" pitchFamily="34" charset="0"/>
                </a:rPr>
                <a:t>Information Center</a:t>
              </a:r>
            </a:p>
          </p:txBody>
        </p:sp>
        <p:sp>
          <p:nvSpPr>
            <p:cNvPr id="29766" name="Text Box 17"/>
            <p:cNvSpPr txBox="1">
              <a:spLocks noChangeArrowheads="1"/>
            </p:cNvSpPr>
            <p:nvPr/>
          </p:nvSpPr>
          <p:spPr bwMode="auto">
            <a:xfrm>
              <a:off x="27434" y="49690"/>
              <a:ext cx="33298" cy="13921"/>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marR="0" lvl="0" indent="-17145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Archival and Distribution of</a:t>
              </a:r>
              <a:endPar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Times New Roman" pitchFamily="18" charset="0"/>
                <a:cs typeface="Segoe UI" panose="020B0502040204020203" pitchFamily="34" charset="0"/>
              </a:endParaRPr>
            </a:p>
            <a:p>
              <a:pPr marL="171450" marR="0" lvl="0" indent="-171450"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Reports, Queries, Documents and Applications</a:t>
              </a:r>
            </a:p>
            <a:p>
              <a:pPr marL="0" marR="0" lvl="0" indent="0" defTabSz="914400" rtl="0" eaLnBrk="0" fontAlgn="base" latinLnBrk="0" hangingPunct="0">
                <a:lnSpc>
                  <a:spcPct val="100000"/>
                </a:lnSpc>
                <a:spcBef>
                  <a:spcPct val="0"/>
                </a:spcBef>
                <a:spcAft>
                  <a:spcPct val="0"/>
                </a:spcAft>
                <a:buClrTx/>
                <a:buSzTx/>
                <a:buFontTx/>
                <a:buNone/>
                <a:tabLst/>
              </a:pPr>
              <a:endParaRPr lang="en-US" sz="1200" dirty="0">
                <a:solidFill>
                  <a:schemeClr val="tx1">
                    <a:lumMod val="75000"/>
                    <a:lumOff val="25000"/>
                  </a:schemeClr>
                </a:solidFill>
                <a:latin typeface="Segoe UI" panose="020B0502040204020203" pitchFamily="34" charset="0"/>
                <a:ea typeface="Calibri" pitchFamily="34" charset="0"/>
                <a:cs typeface="Segoe UI" panose="020B0502040204020203"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    Workspaces</a:t>
              </a:r>
              <a:endParaRPr kumimoji="0" lang="en-US" sz="1400" b="0" i="0" u="none" strike="noStrike" cap="none" normalizeH="0" baseline="0" dirty="0">
                <a:ln>
                  <a:noFill/>
                </a:ln>
                <a:solidFill>
                  <a:schemeClr val="bg1"/>
                </a:solidFill>
                <a:effectLst/>
                <a:latin typeface="Segoe UI" panose="020B0502040204020203" pitchFamily="34" charset="0"/>
                <a:cs typeface="Segoe UI" panose="020B0502040204020203" pitchFamily="34" charset="0"/>
              </a:endParaRPr>
            </a:p>
          </p:txBody>
        </p:sp>
        <p:sp>
          <p:nvSpPr>
            <p:cNvPr id="29763" name="Text Box 17"/>
            <p:cNvSpPr txBox="1">
              <a:spLocks noChangeArrowheads="1"/>
            </p:cNvSpPr>
            <p:nvPr/>
          </p:nvSpPr>
          <p:spPr bwMode="auto">
            <a:xfrm>
              <a:off x="70818" y="46493"/>
              <a:ext cx="28505" cy="17118"/>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indent="-171450" fontAlgn="base">
                <a:spcBef>
                  <a:spcPct val="0"/>
                </a:spcBef>
                <a:spcAft>
                  <a:spcPct val="0"/>
                </a:spcAft>
                <a:buFont typeface="Arial" panose="020B0604020202020204" pitchFamily="34" charset="0"/>
                <a:buChar char="•"/>
              </a:pPr>
              <a:r>
                <a:rPr kumimoji="0" lang="en-US" sz="1200" b="0" i="0" u="none" strike="noStrike" cap="none" normalizeH="0" baseline="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rPr>
                <a:t>Healthcare professionals for patient </a:t>
              </a:r>
              <a:r>
                <a:rPr lang="en-US" sz="1200" dirty="0">
                  <a:solidFill>
                    <a:schemeClr val="tx1">
                      <a:lumMod val="75000"/>
                      <a:lumOff val="25000"/>
                    </a:schemeClr>
                  </a:solidFill>
                  <a:latin typeface="Segoe UI" panose="020B0502040204020203" pitchFamily="34" charset="0"/>
                  <a:ea typeface="Calibri" pitchFamily="34" charset="0"/>
                  <a:cs typeface="Segoe UI" panose="020B0502040204020203" pitchFamily="34" charset="0"/>
                </a:rPr>
                <a:t>care</a:t>
              </a:r>
            </a:p>
            <a:p>
              <a:pPr marL="171450" indent="-171450" fontAlgn="base">
                <a:spcBef>
                  <a:spcPct val="0"/>
                </a:spcBef>
                <a:spcAft>
                  <a:spcPct val="0"/>
                </a:spcAft>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ea typeface="Calibri" pitchFamily="34" charset="0"/>
                  <a:cs typeface="Segoe UI" panose="020B0502040204020203" pitchFamily="34" charset="0"/>
                </a:rPr>
                <a:t>By operations, administration, accounting…</a:t>
              </a:r>
            </a:p>
            <a:p>
              <a:pPr marL="171450" indent="-171450" fontAlgn="base">
                <a:spcBef>
                  <a:spcPct val="0"/>
                </a:spcBef>
                <a:spcAft>
                  <a:spcPct val="0"/>
                </a:spcAft>
                <a:buFont typeface="Arial" panose="020B0604020202020204" pitchFamily="34" charset="0"/>
                <a:buChar char="•"/>
              </a:pPr>
              <a:r>
                <a:rPr lang="en-US" sz="1200" dirty="0">
                  <a:solidFill>
                    <a:schemeClr val="tx1">
                      <a:lumMod val="75000"/>
                      <a:lumOff val="25000"/>
                    </a:schemeClr>
                  </a:solidFill>
                  <a:latin typeface="Segoe UI" panose="020B0502040204020203" pitchFamily="34" charset="0"/>
                  <a:cs typeface="Segoe UI" panose="020B0502040204020203" pitchFamily="34" charset="0"/>
                </a:rPr>
                <a:t>Researchers</a:t>
              </a:r>
            </a:p>
            <a:p>
              <a:pPr fontAlgn="base">
                <a:spcBef>
                  <a:spcPct val="0"/>
                </a:spcBef>
                <a:spcAft>
                  <a:spcPct val="0"/>
                </a:spcAft>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fontAlgn="base">
                <a:spcBef>
                  <a:spcPct val="0"/>
                </a:spcBef>
                <a:spcAft>
                  <a:spcPct val="0"/>
                </a:spcAft>
              </a:pPr>
              <a:r>
                <a:rPr lang="en-US" sz="1200" b="1" dirty="0">
                  <a:solidFill>
                    <a:schemeClr val="tx1">
                      <a:lumMod val="75000"/>
                      <a:lumOff val="25000"/>
                    </a:schemeClr>
                  </a:solidFill>
                  <a:latin typeface="Segoe UI" panose="020B0502040204020203" pitchFamily="34" charset="0"/>
                  <a:cs typeface="Segoe UI" panose="020B0502040204020203" pitchFamily="34" charset="0"/>
                </a:rPr>
                <a:t>    Applications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C00000"/>
                </a:solidFill>
                <a:effectLst/>
                <a:latin typeface="Segoe UI" panose="020B0502040204020203" pitchFamily="34" charset="0"/>
                <a:cs typeface="Segoe UI" panose="020B0502040204020203" pitchFamily="34" charset="0"/>
              </a:endParaRPr>
            </a:p>
          </p:txBody>
        </p:sp>
      </p:grpSp>
      <p:pic>
        <p:nvPicPr>
          <p:cNvPr id="69" name="Picture 68"/>
          <p:cNvPicPr/>
          <p:nvPr/>
        </p:nvPicPr>
        <p:blipFill>
          <a:blip r:embed="rId5" cstate="print">
            <a:extLst>
              <a:ext uri="{28A0092B-C50C-407E-A947-70E740481C1C}">
                <a14:useLocalDpi xmlns:a14="http://schemas.microsoft.com/office/drawing/2010/main" val="0"/>
              </a:ext>
            </a:extLst>
          </a:blip>
          <a:stretch>
            <a:fillRect/>
          </a:stretch>
        </p:blipFill>
        <p:spPr>
          <a:xfrm>
            <a:off x="6355956" y="2722930"/>
            <a:ext cx="2354721" cy="1690471"/>
          </a:xfrm>
          <a:prstGeom prst="rect">
            <a:avLst/>
          </a:prstGeom>
          <a:effectLst>
            <a:outerShdw blurRad="50800" dist="38100" dir="2700000" sx="101000" sy="101000" algn="tl" rotWithShape="0">
              <a:prstClr val="black">
                <a:alpha val="40000"/>
              </a:prstClr>
            </a:outerShdw>
          </a:effectLst>
        </p:spPr>
      </p:pic>
      <p:sp>
        <p:nvSpPr>
          <p:cNvPr id="33" name="Arrow: Notched Right 32"/>
          <p:cNvSpPr/>
          <p:nvPr/>
        </p:nvSpPr>
        <p:spPr>
          <a:xfrm>
            <a:off x="79077" y="2443998"/>
            <a:ext cx="713884" cy="2333077"/>
          </a:xfrm>
          <a:prstGeom prst="notchedRightArrow">
            <a:avLst/>
          </a:prstGeom>
          <a:solidFill>
            <a:schemeClr val="accent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 name="TextBox 1"/>
          <p:cNvSpPr txBox="1"/>
          <p:nvPr/>
        </p:nvSpPr>
        <p:spPr>
          <a:xfrm>
            <a:off x="457200" y="1504890"/>
            <a:ext cx="8305800" cy="461665"/>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Collect </a:t>
            </a:r>
            <a:r>
              <a:rPr lang="en-US" sz="2400" dirty="0">
                <a:latin typeface="Segoe UI" panose="020B0502040204020203" pitchFamily="34" charset="0"/>
                <a:cs typeface="Segoe UI" panose="020B0502040204020203" pitchFamily="34" charset="0"/>
                <a:sym typeface="Wingdings" panose="05000000000000000000" pitchFamily="2" charset="2"/>
              </a:rPr>
              <a:t> </a:t>
            </a:r>
            <a:r>
              <a:rPr lang="en-US" sz="2400" dirty="0">
                <a:latin typeface="Segoe UI" panose="020B0502040204020203" pitchFamily="34" charset="0"/>
                <a:cs typeface="Segoe UI" panose="020B0502040204020203" pitchFamily="34" charset="0"/>
              </a:rPr>
              <a:t>Discover </a:t>
            </a:r>
            <a:r>
              <a:rPr lang="en-US" sz="2400" dirty="0">
                <a:latin typeface="Segoe UI" panose="020B0502040204020203" pitchFamily="34" charset="0"/>
                <a:cs typeface="Segoe UI" panose="020B0502040204020203" pitchFamily="34" charset="0"/>
                <a:sym typeface="Wingdings" panose="05000000000000000000" pitchFamily="2" charset="2"/>
              </a:rPr>
              <a:t> </a:t>
            </a:r>
            <a:r>
              <a:rPr lang="en-US" sz="2400" dirty="0">
                <a:latin typeface="Segoe UI" panose="020B0502040204020203" pitchFamily="34" charset="0"/>
                <a:cs typeface="Segoe UI" panose="020B0502040204020203" pitchFamily="34" charset="0"/>
              </a:rPr>
              <a:t>Create </a:t>
            </a:r>
            <a:r>
              <a:rPr lang="en-US" sz="2400" dirty="0">
                <a:latin typeface="Segoe UI" panose="020B0502040204020203" pitchFamily="34" charset="0"/>
                <a:cs typeface="Segoe UI" panose="020B0502040204020203" pitchFamily="34" charset="0"/>
                <a:sym typeface="Wingdings" panose="05000000000000000000" pitchFamily="2" charset="2"/>
              </a:rPr>
              <a:t> </a:t>
            </a:r>
            <a:r>
              <a:rPr lang="en-US" sz="2400" dirty="0">
                <a:latin typeface="Segoe UI" panose="020B0502040204020203" pitchFamily="34" charset="0"/>
                <a:cs typeface="Segoe UI" panose="020B0502040204020203" pitchFamily="34" charset="0"/>
              </a:rPr>
              <a:t>Archive</a:t>
            </a:r>
            <a:r>
              <a:rPr lang="en-US" sz="2400" dirty="0">
                <a:latin typeface="Segoe UI" panose="020B0502040204020203" pitchFamily="34" charset="0"/>
                <a:cs typeface="Segoe UI" panose="020B0502040204020203" pitchFamily="34" charset="0"/>
                <a:sym typeface="Wingdings" panose="05000000000000000000" pitchFamily="2" charset="2"/>
              </a:rPr>
              <a:t> </a:t>
            </a:r>
            <a:r>
              <a:rPr lang="en-US" sz="2400" dirty="0">
                <a:latin typeface="Segoe UI" panose="020B0502040204020203" pitchFamily="34" charset="0"/>
                <a:cs typeface="Segoe UI" panose="020B0502040204020203" pitchFamily="34" charset="0"/>
              </a:rPr>
              <a:t>Distribute </a:t>
            </a:r>
            <a:r>
              <a:rPr lang="en-US" sz="2400" dirty="0">
                <a:latin typeface="Segoe UI" panose="020B0502040204020203" pitchFamily="34" charset="0"/>
                <a:cs typeface="Segoe UI" panose="020B0502040204020203" pitchFamily="34" charset="0"/>
                <a:sym typeface="Wingdings" panose="05000000000000000000" pitchFamily="2" charset="2"/>
              </a:rPr>
              <a:t> </a:t>
            </a:r>
            <a:r>
              <a:rPr lang="en-US" sz="2400" dirty="0">
                <a:latin typeface="Segoe UI" panose="020B0502040204020203" pitchFamily="34" charset="0"/>
                <a:cs typeface="Segoe UI" panose="020B0502040204020203" pitchFamily="34" charset="0"/>
              </a:rPr>
              <a:t>Use</a:t>
            </a:r>
          </a:p>
        </p:txBody>
      </p:sp>
      <p:sp>
        <p:nvSpPr>
          <p:cNvPr id="35" name="Title 1"/>
          <p:cNvSpPr>
            <a:spLocks noGrp="1"/>
          </p:cNvSpPr>
          <p:nvPr>
            <p:ph type="title"/>
          </p:nvPr>
        </p:nvSpPr>
        <p:spPr>
          <a:xfrm>
            <a:off x="457200" y="533400"/>
            <a:ext cx="8229600" cy="990600"/>
          </a:xfrm>
        </p:spPr>
        <p:txBody>
          <a:bodyPr/>
          <a:lstStyle/>
          <a:p>
            <a:r>
              <a:rPr lang="en-US" dirty="0"/>
              <a:t>The Unit Modeler Platform Vision</a:t>
            </a:r>
          </a:p>
        </p:txBody>
      </p:sp>
      <p:pic>
        <p:nvPicPr>
          <p:cNvPr id="34" name="Picture 4" descr="Image result for National Cardiovascular Data Registry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7514" y="4271525"/>
            <a:ext cx="914310" cy="28375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4" descr="Image result for ibm healthcare logo"/>
          <p:cNvPicPr>
            <a:picLocks noChangeAspect="1" noChangeArrowheads="1"/>
          </p:cNvPicPr>
          <p:nvPr/>
        </p:nvPicPr>
        <p:blipFill>
          <a:blip r:embed="rId7" cstate="print"/>
          <a:srcRect/>
          <a:stretch>
            <a:fillRect/>
          </a:stretch>
        </p:blipFill>
        <p:spPr bwMode="auto">
          <a:xfrm>
            <a:off x="3557581" y="4340478"/>
            <a:ext cx="540326" cy="245960"/>
          </a:xfrm>
          <a:prstGeom prst="rect">
            <a:avLst/>
          </a:prstGeom>
          <a:noFill/>
        </p:spPr>
      </p:pic>
      <p:sp>
        <p:nvSpPr>
          <p:cNvPr id="37" name="Text Box 17"/>
          <p:cNvSpPr txBox="1">
            <a:spLocks noChangeArrowheads="1"/>
          </p:cNvSpPr>
          <p:nvPr/>
        </p:nvSpPr>
        <p:spPr bwMode="auto">
          <a:xfrm>
            <a:off x="3030751" y="6400801"/>
            <a:ext cx="3048000" cy="304800"/>
          </a:xfrm>
          <a:prstGeom prst="rect">
            <a:avLst/>
          </a:prstGeom>
          <a:noFill/>
          <a:ln w="6350">
            <a:noFill/>
            <a:miter lim="800000"/>
            <a:headEnd/>
            <a:tailEnd/>
          </a:ln>
        </p:spPr>
        <p:txBody>
          <a:bodyPr vert="horz" wrap="square" lIns="91440" tIns="45720" rIns="91440" bIns="45720" numCol="1" anchor="t" anchorCtr="0" compatLnSpc="1">
            <a:prstTxWarp prst="textNoShape">
              <a:avLst/>
            </a:prstTxWarp>
          </a:bodyPr>
          <a:lstStyle/>
          <a:p>
            <a:pPr marL="171450" marR="0" lvl="0" indent="-171450" algn="ctr" defTabSz="914400" rtl="0" eaLnBrk="1" fontAlgn="base" latinLnBrk="0" hangingPunct="1">
              <a:lnSpc>
                <a:spcPct val="100000"/>
              </a:lnSpc>
              <a:spcBef>
                <a:spcPct val="0"/>
              </a:spcBef>
              <a:spcAft>
                <a:spcPct val="0"/>
              </a:spcAft>
              <a:buClrTx/>
              <a:buSzTx/>
              <a:tabLst/>
            </a:pPr>
            <a:r>
              <a:rPr lang="en-US" sz="1600" b="1" i="1" cap="small" dirty="0">
                <a:solidFill>
                  <a:schemeClr val="tx1">
                    <a:lumMod val="75000"/>
                    <a:lumOff val="25000"/>
                  </a:schemeClr>
                </a:solidFill>
                <a:latin typeface="Segoe UI" panose="020B0502040204020203" pitchFamily="34" charset="0"/>
                <a:ea typeface="Calibri" pitchFamily="34" charset="0"/>
                <a:cs typeface="Segoe UI" panose="020B0502040204020203" pitchFamily="34" charset="0"/>
              </a:rPr>
              <a:t>Lifecycle of Knowledge</a:t>
            </a:r>
            <a:endParaRPr kumimoji="0" lang="en-US" sz="1600" b="1" i="1" u="none" strike="noStrike" cap="small" normalizeH="0" dirty="0">
              <a:ln>
                <a:noFill/>
              </a:ln>
              <a:solidFill>
                <a:schemeClr val="tx1">
                  <a:lumMod val="75000"/>
                  <a:lumOff val="25000"/>
                </a:schemeClr>
              </a:solidFill>
              <a:effectLst/>
              <a:latin typeface="Segoe UI" panose="020B0502040204020203" pitchFamily="34" charset="0"/>
              <a:ea typeface="Calibri" pitchFamily="34" charset="0"/>
              <a:cs typeface="Segoe UI" panose="020B0502040204020203" pitchFamily="34" charset="0"/>
            </a:endParaRPr>
          </a:p>
        </p:txBody>
      </p:sp>
    </p:spTree>
    <p:extLst>
      <p:ext uri="{BB962C8B-B14F-4D97-AF65-F5344CB8AC3E}">
        <p14:creationId xmlns:p14="http://schemas.microsoft.com/office/powerpoint/2010/main" val="3673270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cstate="print"/>
          <a:srcRect/>
          <a:stretch>
            <a:fillRect/>
          </a:stretch>
        </p:blipFill>
        <p:spPr bwMode="auto">
          <a:xfrm>
            <a:off x="104394" y="1752600"/>
            <a:ext cx="7520588" cy="5029200"/>
          </a:xfrm>
          <a:prstGeom prst="rect">
            <a:avLst/>
          </a:prstGeom>
          <a:noFill/>
          <a:ln w="9525">
            <a:noFill/>
            <a:miter lim="800000"/>
            <a:headEnd/>
            <a:tailEnd/>
          </a:ln>
          <a:effectLst>
            <a:softEdge rad="31750"/>
          </a:effectLst>
        </p:spPr>
      </p:pic>
      <p:sp>
        <p:nvSpPr>
          <p:cNvPr id="6" name="Text Box 4"/>
          <p:cNvSpPr txBox="1">
            <a:spLocks noChangeArrowheads="1"/>
          </p:cNvSpPr>
          <p:nvPr/>
        </p:nvSpPr>
        <p:spPr bwMode="auto">
          <a:xfrm>
            <a:off x="381000" y="457200"/>
            <a:ext cx="8382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22" tIns="45711" rIns="91422" bIns="45711" anchor="t" anchorCtr="0" upright="1">
            <a:noAutofit/>
          </a:bodyPr>
          <a:lstStyle/>
          <a:p>
            <a:pPr algn="ctr"/>
            <a:r>
              <a:rPr lang="en-US" sz="3700" dirty="0">
                <a:latin typeface="Segoe UI" panose="020B0502040204020203" pitchFamily="34" charset="0"/>
                <a:cs typeface="Segoe UI" panose="020B0502040204020203" pitchFamily="34" charset="0"/>
              </a:rPr>
              <a:t>Unit Modeler</a:t>
            </a:r>
            <a:r>
              <a:rPr lang="en-US" sz="3700" baseline="30000" dirty="0">
                <a:latin typeface="Segoe UI" panose="020B0502040204020203" pitchFamily="34" charset="0"/>
                <a:cs typeface="Segoe UI" panose="020B0502040204020203" pitchFamily="34" charset="0"/>
              </a:rPr>
              <a:t>®</a:t>
            </a:r>
            <a:r>
              <a:rPr lang="en-US" sz="3700" dirty="0">
                <a:latin typeface="Segoe UI" panose="020B0502040204020203" pitchFamily="34" charset="0"/>
                <a:cs typeface="Segoe UI" panose="020B0502040204020203" pitchFamily="34" charset="0"/>
              </a:rPr>
              <a:t> </a:t>
            </a:r>
            <a:r>
              <a:rPr lang="en-US" sz="3700" b="1" dirty="0">
                <a:latin typeface="Segoe UI" panose="020B0502040204020203" pitchFamily="34" charset="0"/>
                <a:cs typeface="Segoe UI" panose="020B0502040204020203" pitchFamily="34" charset="0"/>
              </a:rPr>
              <a:t>Information Center</a:t>
            </a:r>
            <a:endParaRPr lang="en-US" sz="3700" dirty="0">
              <a:latin typeface="Segoe UI" panose="020B0502040204020203" pitchFamily="34" charset="0"/>
              <a:ea typeface="Calibri"/>
              <a:cs typeface="Segoe UI" panose="020B0502040204020203"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13497" y="6096000"/>
            <a:ext cx="1154303" cy="64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0"/>
            <a:ext cx="9144000" cy="381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endParaRPr lang="en-US">
              <a:latin typeface="Segoe UI" panose="020B0502040204020203" pitchFamily="34" charset="0"/>
              <a:cs typeface="Segoe UI" panose="020B0502040204020203" pitchFamily="34" charset="0"/>
            </a:endParaRPr>
          </a:p>
        </p:txBody>
      </p:sp>
      <p:sp>
        <p:nvSpPr>
          <p:cNvPr id="14" name="Text Box 4"/>
          <p:cNvSpPr txBox="1">
            <a:spLocks noChangeArrowheads="1"/>
          </p:cNvSpPr>
          <p:nvPr/>
        </p:nvSpPr>
        <p:spPr bwMode="auto">
          <a:xfrm>
            <a:off x="381000" y="104394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22" tIns="45711" rIns="91422" bIns="45711" anchor="t" anchorCtr="0" upright="1">
            <a:noAutofit/>
          </a:bodyPr>
          <a:lstStyle/>
          <a:p>
            <a:pPr algn="ctr"/>
            <a:r>
              <a:rPr lang="en-US" sz="2300" b="1" i="1" dirty="0">
                <a:solidFill>
                  <a:schemeClr val="bg1">
                    <a:lumMod val="65000"/>
                  </a:schemeClr>
                </a:solidFill>
                <a:latin typeface="Segoe UI" panose="020B0502040204020203" pitchFamily="34" charset="0"/>
                <a:cs typeface="Segoe UI" panose="020B0502040204020203" pitchFamily="34" charset="0"/>
              </a:rPr>
              <a:t>Harnessing the Power of Information</a:t>
            </a:r>
            <a:endParaRPr lang="en-US" sz="2300" i="1" dirty="0">
              <a:solidFill>
                <a:schemeClr val="bg1">
                  <a:lumMod val="65000"/>
                </a:schemeClr>
              </a:solidFill>
              <a:latin typeface="Segoe UI" panose="020B0502040204020203" pitchFamily="34" charset="0"/>
              <a:ea typeface="Calibri"/>
              <a:cs typeface="Segoe UI" panose="020B0502040204020203" pitchFamily="34" charset="0"/>
            </a:endParaRPr>
          </a:p>
        </p:txBody>
      </p:sp>
      <p:sp>
        <p:nvSpPr>
          <p:cNvPr id="12" name="Rectangle 11"/>
          <p:cNvSpPr/>
          <p:nvPr/>
        </p:nvSpPr>
        <p:spPr>
          <a:xfrm>
            <a:off x="4572000" y="1905000"/>
            <a:ext cx="4038600" cy="1015644"/>
          </a:xfrm>
          <a:prstGeom prst="rect">
            <a:avLst/>
          </a:prstGeom>
        </p:spPr>
        <p:txBody>
          <a:bodyPr wrap="square" lIns="91422" tIns="45711" rIns="91422" bIns="45711">
            <a:spAutoFit/>
          </a:bodyPr>
          <a:lstStyle/>
          <a:p>
            <a:pPr algn="r"/>
            <a:r>
              <a:rPr lang="en-US" sz="2000" b="1" dirty="0">
                <a:latin typeface="Segoe UI" panose="020B0502040204020203" pitchFamily="34" charset="0"/>
                <a:cs typeface="Segoe UI" panose="020B0502040204020203" pitchFamily="34" charset="0"/>
              </a:rPr>
              <a:t>All-in-one toolkit for capturing data to drive actionable insights and efficient operations</a:t>
            </a:r>
            <a:endParaRPr lang="en-US" sz="2000" b="1" dirty="0"/>
          </a:p>
        </p:txBody>
      </p:sp>
      <p:cxnSp>
        <p:nvCxnSpPr>
          <p:cNvPr id="15" name="Straight Connector 14"/>
          <p:cNvCxnSpPr/>
          <p:nvPr/>
        </p:nvCxnSpPr>
        <p:spPr>
          <a:xfrm>
            <a:off x="457200" y="1625025"/>
            <a:ext cx="8229600" cy="0"/>
          </a:xfrm>
          <a:prstGeom prst="line">
            <a:avLst/>
          </a:prstGeom>
          <a:ln>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876800" y="3124200"/>
            <a:ext cx="3657600" cy="2169807"/>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12700"/>
          <a:effectLst>
            <a:outerShdw blurRad="76200" dir="13500000" sy="23000" kx="1200000" algn="br" rotWithShape="0">
              <a:prstClr val="black">
                <a:alpha val="20000"/>
              </a:prstClr>
            </a:outerShdw>
            <a:softEdge rad="12700"/>
          </a:effectLst>
        </p:spPr>
        <p:style>
          <a:lnRef idx="1">
            <a:schemeClr val="accent2"/>
          </a:lnRef>
          <a:fillRef idx="2">
            <a:schemeClr val="accent2"/>
          </a:fillRef>
          <a:effectRef idx="1">
            <a:schemeClr val="accent2"/>
          </a:effectRef>
          <a:fontRef idx="minor">
            <a:schemeClr val="dk1"/>
          </a:fontRef>
        </p:style>
        <p:txBody>
          <a:bodyPr wrap="square" lIns="91422" tIns="45711" rIns="91422" bIns="45711">
            <a:spAutoFit/>
          </a:bodyPr>
          <a:lstStyle/>
          <a:p>
            <a:pPr marL="171418" indent="-171418" algn="ctr">
              <a:lnSpc>
                <a:spcPct val="150000"/>
              </a:lnSpc>
            </a:pPr>
            <a:r>
              <a:rPr lang="en-US" sz="1600" b="1" dirty="0">
                <a:latin typeface="Segoe UI" panose="020B0502040204020203" pitchFamily="34" charset="0"/>
                <a:cs typeface="Segoe UI" panose="020B0502040204020203" pitchFamily="34" charset="0"/>
              </a:rPr>
              <a:t>Medical Research Execution</a:t>
            </a:r>
            <a:r>
              <a:rPr lang="en-US" sz="1600" dirty="0">
                <a:latin typeface="Segoe UI" panose="020B0502040204020203" pitchFamily="34" charset="0"/>
                <a:cs typeface="Segoe UI" panose="020B0502040204020203" pitchFamily="34" charset="0"/>
              </a:rPr>
              <a:t> </a:t>
            </a:r>
          </a:p>
          <a:p>
            <a:pPr marL="171418" indent="-171418" algn="ctr">
              <a:lnSpc>
                <a:spcPct val="150000"/>
              </a:lnSpc>
            </a:pPr>
            <a:r>
              <a:rPr lang="en-US" sz="1400" i="1" dirty="0">
                <a:latin typeface="Segoe UI" panose="020B0502040204020203" pitchFamily="34" charset="0"/>
                <a:cs typeface="Segoe UI" panose="020B0502040204020203" pitchFamily="34" charset="0"/>
              </a:rPr>
              <a:t>Process data rapidly and accurately</a:t>
            </a:r>
          </a:p>
          <a:p>
            <a:pPr marL="171418" indent="-171418" algn="ctr">
              <a:lnSpc>
                <a:spcPct val="150000"/>
              </a:lnSpc>
            </a:pPr>
            <a:r>
              <a:rPr lang="en-US" sz="1600" b="1" dirty="0">
                <a:latin typeface="Segoe UI" panose="020B0502040204020203" pitchFamily="34" charset="0"/>
                <a:cs typeface="Segoe UI" panose="020B0502040204020203" pitchFamily="34" charset="0"/>
              </a:rPr>
              <a:t>Automated Data Processing</a:t>
            </a:r>
            <a:endParaRPr lang="en-US" sz="1600" dirty="0">
              <a:latin typeface="Segoe UI" panose="020B0502040204020203" pitchFamily="34" charset="0"/>
              <a:cs typeface="Segoe UI" panose="020B0502040204020203" pitchFamily="34" charset="0"/>
            </a:endParaRPr>
          </a:p>
          <a:p>
            <a:pPr marL="171418" indent="-171418" algn="ctr">
              <a:lnSpc>
                <a:spcPct val="150000"/>
              </a:lnSpc>
            </a:pPr>
            <a:r>
              <a:rPr lang="en-US" sz="1400" i="1" dirty="0">
                <a:latin typeface="Segoe UI" panose="020B0502040204020203" pitchFamily="34" charset="0"/>
                <a:cs typeface="Segoe UI" panose="020B0502040204020203" pitchFamily="34" charset="0"/>
              </a:rPr>
              <a:t>Remove manual steps in data preparation</a:t>
            </a:r>
          </a:p>
          <a:p>
            <a:pPr marL="171418" indent="-171418" algn="ctr">
              <a:lnSpc>
                <a:spcPct val="150000"/>
              </a:lnSpc>
            </a:pPr>
            <a:r>
              <a:rPr lang="en-US" sz="1600" b="1" dirty="0">
                <a:latin typeface="Segoe UI" panose="020B0502040204020203" pitchFamily="34" charset="0"/>
                <a:cs typeface="Segoe UI" panose="020B0502040204020203" pitchFamily="34" charset="0"/>
              </a:rPr>
              <a:t>System Migration</a:t>
            </a:r>
            <a:endParaRPr lang="en-US" sz="1600" dirty="0">
              <a:latin typeface="Segoe UI" panose="020B0502040204020203" pitchFamily="34" charset="0"/>
              <a:cs typeface="Segoe UI" panose="020B0502040204020203" pitchFamily="34" charset="0"/>
            </a:endParaRPr>
          </a:p>
          <a:p>
            <a:pPr marL="171418" indent="-171418" algn="ctr">
              <a:lnSpc>
                <a:spcPct val="150000"/>
              </a:lnSpc>
            </a:pPr>
            <a:r>
              <a:rPr lang="en-US" sz="1400" i="1" dirty="0">
                <a:latin typeface="Segoe UI" panose="020B0502040204020203" pitchFamily="34" charset="0"/>
                <a:cs typeface="Segoe UI" panose="020B0502040204020203" pitchFamily="34" charset="0"/>
              </a:rPr>
              <a:t>Simplify complex tasks of data migration</a:t>
            </a:r>
          </a:p>
        </p:txBody>
      </p:sp>
    </p:spTree>
    <p:extLst>
      <p:ext uri="{BB962C8B-B14F-4D97-AF65-F5344CB8AC3E}">
        <p14:creationId xmlns:p14="http://schemas.microsoft.com/office/powerpoint/2010/main" val="613101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533400"/>
            <a:ext cx="8229600" cy="5943600"/>
          </a:xfrm>
        </p:spPr>
        <p:txBody>
          <a:bodyPr anchor="ctr">
            <a:normAutofit/>
          </a:bodyPr>
          <a:lstStyle/>
          <a:p>
            <a:pPr marL="0" indent="0" algn="ctr">
              <a:buNone/>
            </a:pPr>
            <a:r>
              <a:rPr lang="en-US" sz="4400" dirty="0">
                <a:solidFill>
                  <a:schemeClr val="bg1"/>
                </a:solidFill>
              </a:rPr>
              <a:t>The Unit Modeler</a:t>
            </a:r>
            <a:r>
              <a:rPr lang="en-US" sz="4400" baseline="30000" dirty="0">
                <a:solidFill>
                  <a:schemeClr val="bg1"/>
                </a:solidFill>
              </a:rPr>
              <a:t>®</a:t>
            </a:r>
            <a:r>
              <a:rPr lang="en-US" sz="4400" dirty="0">
                <a:solidFill>
                  <a:schemeClr val="bg1"/>
                </a:solidFill>
              </a:rPr>
              <a:t> </a:t>
            </a:r>
            <a:r>
              <a:rPr lang="en-US" sz="4400" dirty="0" smtClean="0">
                <a:solidFill>
                  <a:schemeClr val="bg1"/>
                </a:solidFill>
              </a:rPr>
              <a:t>Platform</a:t>
            </a:r>
          </a:p>
          <a:p>
            <a:pPr marL="0" indent="0" algn="ctr">
              <a:buNone/>
            </a:pPr>
            <a:r>
              <a:rPr lang="en-US" sz="4400" dirty="0" smtClean="0">
                <a:solidFill>
                  <a:schemeClr val="bg1"/>
                </a:solidFill>
              </a:rPr>
              <a:t>Brief Tour</a:t>
            </a:r>
            <a:endParaRPr lang="en-US" sz="4400" dirty="0">
              <a:solidFill>
                <a:schemeClr val="bg1"/>
              </a:solidFill>
            </a:endParaRPr>
          </a:p>
        </p:txBody>
      </p:sp>
    </p:spTree>
    <p:extLst>
      <p:ext uri="{BB962C8B-B14F-4D97-AF65-F5344CB8AC3E}">
        <p14:creationId xmlns:p14="http://schemas.microsoft.com/office/powerpoint/2010/main" val="1804862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Unit Modeler Platform</a:t>
            </a:r>
          </a:p>
        </p:txBody>
      </p:sp>
      <p:sp>
        <p:nvSpPr>
          <p:cNvPr id="22" name="TextBox 21"/>
          <p:cNvSpPr txBox="1"/>
          <p:nvPr/>
        </p:nvSpPr>
        <p:spPr>
          <a:xfrm>
            <a:off x="914400" y="5848290"/>
            <a:ext cx="7239000" cy="400110"/>
          </a:xfrm>
          <a:prstGeom prst="rect">
            <a:avLst/>
          </a:prstGeom>
          <a:noFill/>
        </p:spPr>
        <p:txBody>
          <a:bodyPr wrap="square" rtlCol="0">
            <a:spAutoFit/>
          </a:bodyPr>
          <a:lstStyle/>
          <a:p>
            <a:pPr algn="ctr"/>
            <a:r>
              <a:rPr lang="en-US" sz="2000" i="1" dirty="0">
                <a:latin typeface="Segoe UI" panose="020B0502040204020203" pitchFamily="34" charset="0"/>
                <a:cs typeface="Segoe UI" panose="020B0502040204020203" pitchFamily="34" charset="0"/>
              </a:rPr>
              <a:t>An expanding set of interconnected </a:t>
            </a:r>
            <a:r>
              <a:rPr lang="en-US" sz="2000" i="1" dirty="0" smtClean="0">
                <a:latin typeface="Segoe UI" panose="020B0502040204020203" pitchFamily="34" charset="0"/>
                <a:cs typeface="Segoe UI" panose="020B0502040204020203" pitchFamily="34" charset="0"/>
              </a:rPr>
              <a:t>tools</a:t>
            </a:r>
            <a:endParaRPr lang="en-US" sz="2000" i="1" dirty="0">
              <a:latin typeface="Segoe UI" panose="020B0502040204020203" pitchFamily="34" charset="0"/>
              <a:cs typeface="Segoe UI" panose="020B0502040204020203" pitchFamily="34" charset="0"/>
            </a:endParaRPr>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425019"/>
            <a:ext cx="6858000" cy="4404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5394537"/>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1">
      <a:dk1>
        <a:sysClr val="windowText" lastClr="000000"/>
      </a:dk1>
      <a:lt1>
        <a:sysClr val="window" lastClr="FFFFFF"/>
      </a:lt1>
      <a:dk2>
        <a:srgbClr val="696464"/>
      </a:dk2>
      <a:lt2>
        <a:srgbClr val="E9E5DC"/>
      </a:lt2>
      <a:accent1>
        <a:srgbClr val="FF0000"/>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emplate>
  <TotalTime>25520</TotalTime>
  <Words>888</Words>
  <Application>Microsoft Office PowerPoint</Application>
  <PresentationFormat>On-screen Show (4:3)</PresentationFormat>
  <Paragraphs>178</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Clarity</vt:lpstr>
      <vt:lpstr>The unit modeler platform</vt:lpstr>
      <vt:lpstr>PowerPoint Presentation</vt:lpstr>
      <vt:lpstr>The Information Era</vt:lpstr>
      <vt:lpstr>Ke Labs Mission &amp; Vision</vt:lpstr>
      <vt:lpstr>PowerPoint Presentation</vt:lpstr>
      <vt:lpstr>The Unit Modeler Platform Vision</vt:lpstr>
      <vt:lpstr>PowerPoint Presentation</vt:lpstr>
      <vt:lpstr>PowerPoint Presentation</vt:lpstr>
      <vt:lpstr>Unit Modeler Platform</vt:lpstr>
      <vt:lpstr>The Unit Modeler Platform A System of Interconnected Components</vt:lpstr>
      <vt:lpstr>User Continuum </vt:lpstr>
      <vt:lpstr>Information Center</vt:lpstr>
      <vt:lpstr>Data Analyzer</vt:lpstr>
      <vt:lpstr>Query Builder</vt:lpstr>
      <vt:lpstr>Visual Analytics Workbench</vt:lpstr>
      <vt:lpstr>Reports</vt:lpstr>
      <vt:lpstr>Workspaces</vt:lpstr>
      <vt:lpstr>Workspaces</vt:lpstr>
      <vt:lpstr>Workspaces Browser</vt:lpstr>
      <vt:lpstr>The Unit Modeler Desktop</vt:lpstr>
      <vt:lpstr>PowerPoint Presentation</vt:lpstr>
      <vt:lpstr>Data Collection Bleeding Risk Assessment Toolkit</vt:lpstr>
      <vt:lpstr>Data Collection</vt:lpstr>
      <vt:lpstr>Time Savings for Record Processing</vt:lpstr>
      <vt:lpstr>Cost Savings for Record Processing</vt:lpstr>
      <vt:lpstr>Reusable Components</vt:lpstr>
      <vt:lpstr>Database Results</vt:lpstr>
      <vt:lpstr>Discovery</vt:lpstr>
      <vt:lpstr>Create an Application</vt:lpstr>
      <vt:lpstr>PowerPoint Presentation</vt:lpstr>
      <vt:lpstr>Custom Discovery</vt:lpstr>
      <vt:lpstr>PowerPoint Presentation</vt:lpstr>
      <vt:lpstr>Graphs and Visualizations</vt:lpstr>
      <vt:lpstr>Merging Data</vt:lpstr>
      <vt:lpstr>Merging Data</vt:lpstr>
      <vt:lpstr>Merging Data from Different Sources</vt:lpstr>
      <vt:lpstr>Merging Data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 Modeler® Platform</dc:title>
  <dc:creator>tfeigen</dc:creator>
  <cp:lastModifiedBy>Kurtis Zimmerman</cp:lastModifiedBy>
  <cp:revision>263</cp:revision>
  <cp:lastPrinted>2017-03-23T13:14:49Z</cp:lastPrinted>
  <dcterms:created xsi:type="dcterms:W3CDTF">2017-01-04T17:07:27Z</dcterms:created>
  <dcterms:modified xsi:type="dcterms:W3CDTF">2017-03-31T13:32:35Z</dcterms:modified>
</cp:coreProperties>
</file>